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Nunito"/>
      <p:regular r:id="rId31"/>
      <p:bold r:id="rId32"/>
      <p:italic r:id="rId33"/>
      <p:boldItalic r:id="rId34"/>
    </p:embeddedFont>
    <p:embeddedFont>
      <p:font typeface="Maven Pro"/>
      <p:regular r:id="rId35"/>
      <p:bold r:id="rId36"/>
    </p:embeddedFont>
    <p:embeddedFont>
      <p:font typeface="Libre Baskerville"/>
      <p:regular r:id="rId37"/>
      <p:bold r:id="rId38"/>
      <p: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Nunito-italic.fntdata"/><Relationship Id="rId10" Type="http://schemas.openxmlformats.org/officeDocument/2006/relationships/slide" Target="slides/slide5.xml"/><Relationship Id="rId32" Type="http://schemas.openxmlformats.org/officeDocument/2006/relationships/font" Target="fonts/Nunito-bold.fntdata"/><Relationship Id="rId13" Type="http://schemas.openxmlformats.org/officeDocument/2006/relationships/slide" Target="slides/slide8.xml"/><Relationship Id="rId35" Type="http://schemas.openxmlformats.org/officeDocument/2006/relationships/font" Target="fonts/MavenPro-regular.fntdata"/><Relationship Id="rId12" Type="http://schemas.openxmlformats.org/officeDocument/2006/relationships/slide" Target="slides/slide7.xml"/><Relationship Id="rId34" Type="http://schemas.openxmlformats.org/officeDocument/2006/relationships/font" Target="fonts/Nunito-boldItalic.fntdata"/><Relationship Id="rId15" Type="http://schemas.openxmlformats.org/officeDocument/2006/relationships/slide" Target="slides/slide10.xml"/><Relationship Id="rId37" Type="http://schemas.openxmlformats.org/officeDocument/2006/relationships/font" Target="fonts/LibreBaskerville-regular.fntdata"/><Relationship Id="rId14" Type="http://schemas.openxmlformats.org/officeDocument/2006/relationships/slide" Target="slides/slide9.xml"/><Relationship Id="rId36" Type="http://schemas.openxmlformats.org/officeDocument/2006/relationships/font" Target="fonts/MavenPro-bold.fntdata"/><Relationship Id="rId17" Type="http://schemas.openxmlformats.org/officeDocument/2006/relationships/slide" Target="slides/slide12.xml"/><Relationship Id="rId39" Type="http://schemas.openxmlformats.org/officeDocument/2006/relationships/font" Target="fonts/LibreBaskerville-italic.fntdata"/><Relationship Id="rId16" Type="http://schemas.openxmlformats.org/officeDocument/2006/relationships/slide" Target="slides/slide11.xml"/><Relationship Id="rId38" Type="http://schemas.openxmlformats.org/officeDocument/2006/relationships/font" Target="fonts/LibreBaskerville-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6fa85ae9c4_2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6fa85ae9c4_2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6fa85ae9c4_2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6fa85ae9c4_2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6fa85ae9c4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6fa85ae9c4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6fa85ae9c4_2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6fa85ae9c4_2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6f8db72234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6f8db72234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6f8db72234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6f8db72234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g6f8db72234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6f8db72234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6f8db72234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6f8db72234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Google Shape;381;g6f8db72234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6f8db72234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Google Shape;387;g6f8db72234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6f8db72234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6f8db7223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6f8db7223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6fa85ae9c4_2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6fa85ae9c4_2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634bc5a3d0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634bc5a3d0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6fa85ae9c4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6fa85ae9c4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6fa85ae9c4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6fa85ae9c4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0" name="Shape 420"/>
        <p:cNvGrpSpPr/>
        <p:nvPr/>
      </p:nvGrpSpPr>
      <p:grpSpPr>
        <a:xfrm>
          <a:off x="0" y="0"/>
          <a:ext cx="0" cy="0"/>
          <a:chOff x="0" y="0"/>
          <a:chExt cx="0" cy="0"/>
        </a:xfrm>
      </p:grpSpPr>
      <p:sp>
        <p:nvSpPr>
          <p:cNvPr id="421" name="Google Shape;421;g6fa85ae9c4_2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6fa85ae9c4_2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6" name="Shape 426"/>
        <p:cNvGrpSpPr/>
        <p:nvPr/>
      </p:nvGrpSpPr>
      <p:grpSpPr>
        <a:xfrm>
          <a:off x="0" y="0"/>
          <a:ext cx="0" cy="0"/>
          <a:chOff x="0" y="0"/>
          <a:chExt cx="0" cy="0"/>
        </a:xfrm>
      </p:grpSpPr>
      <p:sp>
        <p:nvSpPr>
          <p:cNvPr id="427" name="Google Shape;427;g634bc58e5a_0_1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634bc58e5a_0_1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6f8db7223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6f8db7223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6f8db72234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6f8db72234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6f8db72234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6f8db72234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6fa85ae9c4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6fa85ae9c4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6fa85ae9c4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6fa85ae9c4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6fa85ae9c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6fa85ae9c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6fa85ae9c4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6fa85ae9c4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arxiv.org/pdf/1711.07752v2.pdf" TargetMode="External"/><Relationship Id="rId4" Type="http://schemas.openxmlformats.org/officeDocument/2006/relationships/hyperlink" Target="https://github.com/bailvwangzi/repulsion_loss_ssd" TargetMode="External"/><Relationship Id="rId11" Type="http://schemas.openxmlformats.org/officeDocument/2006/relationships/hyperlink" Target="https://medium.com/@smallfishbigsea/faster-r-cnn-explained-864d4fb7e3f8" TargetMode="External"/><Relationship Id="rId10" Type="http://schemas.openxmlformats.org/officeDocument/2006/relationships/hyperlink" Target="https://towardsdatascience.com/breaking-down-mean-average-precision-map-ae462f623a52" TargetMode="External"/><Relationship Id="rId9" Type="http://schemas.openxmlformats.org/officeDocument/2006/relationships/hyperlink" Target="https://medium.com/@jonathan_hui/object-detection-speed-and-accuracy-comparison-faster-r-cnn-r-fcn-ssd-and-yolo-5425656ae359" TargetMode="External"/><Relationship Id="rId5" Type="http://schemas.openxmlformats.org/officeDocument/2006/relationships/hyperlink" Target="https://arxiv.org/abs/1506.01497" TargetMode="External"/><Relationship Id="rId6" Type="http://schemas.openxmlformats.org/officeDocument/2006/relationships/hyperlink" Target="https://towardsdatascience.com/learning-rate-schedules-and-adaptive-learning-rate-methods-for-deep-learning-2c8f433990d1" TargetMode="External"/><Relationship Id="rId7" Type="http://schemas.openxmlformats.org/officeDocument/2006/relationships/hyperlink" Target="https://medium.com/datadriveninvestor/overview-of-different-optimizers-for-neural-networks-e0ed119440c3" TargetMode="External"/><Relationship Id="rId8" Type="http://schemas.openxmlformats.org/officeDocument/2006/relationships/hyperlink" Target="https://medium.com/@jonathan_hui/what-do-we-learn-from-single-shot-object-detectors-ssd-yolo-fpn-focal-loss-3888677c5f4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arxiv.org/abs/1409.1556"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1686625" y="119250"/>
            <a:ext cx="5753100" cy="285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2800"/>
          </a:p>
          <a:p>
            <a:pPr indent="0" lvl="0" marL="0" rtl="0" algn="ctr">
              <a:lnSpc>
                <a:spcPct val="100000"/>
              </a:lnSpc>
              <a:spcBef>
                <a:spcPts val="0"/>
              </a:spcBef>
              <a:spcAft>
                <a:spcPts val="0"/>
              </a:spcAft>
              <a:buNone/>
            </a:pPr>
            <a:r>
              <a:rPr lang="en" sz="1200"/>
              <a:t>Topics in AI: </a:t>
            </a:r>
            <a:endParaRPr sz="1200"/>
          </a:p>
          <a:p>
            <a:pPr indent="0" lvl="0" marL="0" rtl="0" algn="ctr">
              <a:lnSpc>
                <a:spcPct val="100000"/>
              </a:lnSpc>
              <a:spcBef>
                <a:spcPts val="0"/>
              </a:spcBef>
              <a:spcAft>
                <a:spcPts val="0"/>
              </a:spcAft>
              <a:buNone/>
            </a:pPr>
            <a:r>
              <a:rPr lang="en" sz="1200"/>
              <a:t>Convolution Neural Network</a:t>
            </a:r>
            <a:endParaRPr sz="1200"/>
          </a:p>
          <a:p>
            <a:pPr indent="0" lvl="0" marL="0" rtl="0" algn="ctr">
              <a:lnSpc>
                <a:spcPct val="100000"/>
              </a:lnSpc>
              <a:spcBef>
                <a:spcPts val="1000"/>
              </a:spcBef>
              <a:spcAft>
                <a:spcPts val="0"/>
              </a:spcAft>
              <a:buNone/>
            </a:pPr>
            <a:r>
              <a:rPr lang="en" sz="1200">
                <a:solidFill>
                  <a:srgbClr val="EFEFEF"/>
                </a:solidFill>
                <a:latin typeface="Libre Baskerville"/>
                <a:ea typeface="Libre Baskerville"/>
                <a:cs typeface="Libre Baskerville"/>
                <a:sym typeface="Libre Baskerville"/>
              </a:rPr>
              <a:t>by</a:t>
            </a:r>
            <a:endParaRPr sz="1200">
              <a:solidFill>
                <a:srgbClr val="EFEFEF"/>
              </a:solidFill>
              <a:latin typeface="Libre Baskerville"/>
              <a:ea typeface="Libre Baskerville"/>
              <a:cs typeface="Libre Baskerville"/>
              <a:sym typeface="Libre Baskerville"/>
            </a:endParaRPr>
          </a:p>
          <a:p>
            <a:pPr indent="0" lvl="0" marL="0" marR="0" rtl="0" algn="ctr">
              <a:lnSpc>
                <a:spcPct val="100000"/>
              </a:lnSpc>
              <a:spcBef>
                <a:spcPts val="400"/>
              </a:spcBef>
              <a:spcAft>
                <a:spcPts val="0"/>
              </a:spcAft>
              <a:buNone/>
            </a:pPr>
            <a:r>
              <a:rPr lang="en" sz="1200"/>
              <a:t>Prof. Mashhour Solh</a:t>
            </a:r>
            <a:endParaRPr sz="1200"/>
          </a:p>
          <a:p>
            <a:pPr indent="0" lvl="0" marL="0" marR="0" rtl="0" algn="ctr">
              <a:lnSpc>
                <a:spcPct val="100000"/>
              </a:lnSpc>
              <a:spcBef>
                <a:spcPts val="0"/>
              </a:spcBef>
              <a:spcAft>
                <a:spcPts val="0"/>
              </a:spcAft>
              <a:buNone/>
            </a:pPr>
            <a:r>
              <a:t/>
            </a:r>
            <a:endParaRPr sz="2100"/>
          </a:p>
          <a:p>
            <a:pPr indent="0" lvl="0" marL="0" marR="0" rtl="0" algn="ctr">
              <a:lnSpc>
                <a:spcPct val="200000"/>
              </a:lnSpc>
              <a:spcBef>
                <a:spcPts val="0"/>
              </a:spcBef>
              <a:spcAft>
                <a:spcPts val="0"/>
              </a:spcAft>
              <a:buNone/>
            </a:pPr>
            <a:r>
              <a:rPr lang="en" sz="2200"/>
              <a:t>MileStone 2.5</a:t>
            </a:r>
            <a:endParaRPr sz="2200"/>
          </a:p>
          <a:p>
            <a:pPr indent="0" lvl="0" marL="0" rtl="0" algn="ctr">
              <a:spcBef>
                <a:spcPts val="0"/>
              </a:spcBef>
              <a:spcAft>
                <a:spcPts val="0"/>
              </a:spcAft>
              <a:buNone/>
            </a:pPr>
            <a:r>
              <a:rPr lang="en" sz="4000"/>
              <a:t>Pedestrian Detection</a:t>
            </a:r>
            <a:endParaRPr sz="4000"/>
          </a:p>
          <a:p>
            <a:pPr indent="0" lvl="0" marL="0" rtl="0" algn="l">
              <a:spcBef>
                <a:spcPts val="0"/>
              </a:spcBef>
              <a:spcAft>
                <a:spcPts val="0"/>
              </a:spcAft>
              <a:buNone/>
            </a:pPr>
            <a:r>
              <a:t/>
            </a:r>
            <a:endParaRPr sz="2800"/>
          </a:p>
        </p:txBody>
      </p:sp>
      <p:sp>
        <p:nvSpPr>
          <p:cNvPr id="278" name="Google Shape;278;p13"/>
          <p:cNvSpPr txBox="1"/>
          <p:nvPr>
            <p:ph idx="1" type="subTitle"/>
          </p:nvPr>
        </p:nvSpPr>
        <p:spPr>
          <a:xfrm>
            <a:off x="246800" y="3116250"/>
            <a:ext cx="4255500" cy="1867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700">
                <a:latin typeface="Maven Pro"/>
                <a:ea typeface="Maven Pro"/>
                <a:cs typeface="Maven Pro"/>
                <a:sym typeface="Maven Pro"/>
              </a:rPr>
              <a:t>Group B :</a:t>
            </a:r>
            <a:endParaRPr b="1" sz="2000"/>
          </a:p>
          <a:p>
            <a:pPr indent="0" lvl="0" marL="914400" rtl="0" algn="l">
              <a:spcBef>
                <a:spcPts val="0"/>
              </a:spcBef>
              <a:spcAft>
                <a:spcPts val="0"/>
              </a:spcAft>
              <a:buNone/>
            </a:pPr>
            <a:r>
              <a:rPr lang="en" sz="2000"/>
              <a:t>    </a:t>
            </a:r>
            <a:r>
              <a:rPr b="1" lang="en" sz="2000"/>
              <a:t>    Vidish Naik</a:t>
            </a:r>
            <a:endParaRPr b="1" sz="2000"/>
          </a:p>
          <a:p>
            <a:pPr indent="0" lvl="0" marL="914400" rtl="0" algn="l">
              <a:spcBef>
                <a:spcPts val="0"/>
              </a:spcBef>
              <a:spcAft>
                <a:spcPts val="0"/>
              </a:spcAft>
              <a:buNone/>
            </a:pPr>
            <a:r>
              <a:rPr b="1" lang="en" sz="2000"/>
              <a:t>        Charulata Lodha</a:t>
            </a:r>
            <a:endParaRPr b="1" sz="2000"/>
          </a:p>
          <a:p>
            <a:pPr indent="0" lvl="0" marL="914400" rtl="0" algn="l">
              <a:spcBef>
                <a:spcPts val="0"/>
              </a:spcBef>
              <a:spcAft>
                <a:spcPts val="0"/>
              </a:spcAft>
              <a:buNone/>
            </a:pPr>
            <a:r>
              <a:rPr b="1" lang="en" sz="2000"/>
              <a:t>        Rakesh Nagaraju</a:t>
            </a:r>
            <a:endParaRPr b="1" sz="2000"/>
          </a:p>
          <a:p>
            <a:pPr indent="0" lvl="0" marL="1371600" rtl="0" algn="l">
              <a:spcBef>
                <a:spcPts val="0"/>
              </a:spcBef>
              <a:spcAft>
                <a:spcPts val="0"/>
              </a:spcAft>
              <a:buNone/>
            </a:pPr>
            <a:r>
              <a:rPr b="1" lang="en" sz="2000"/>
              <a:t>  Joel Alvares</a:t>
            </a:r>
            <a:endParaRPr b="1"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2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IoU aka </a:t>
            </a:r>
            <a:endParaRPr/>
          </a:p>
          <a:p>
            <a:pPr indent="0" lvl="0" marL="0" rtl="0" algn="l">
              <a:spcBef>
                <a:spcPts val="0"/>
              </a:spcBef>
              <a:spcAft>
                <a:spcPts val="0"/>
              </a:spcAft>
              <a:buNone/>
            </a:pPr>
            <a:r>
              <a:rPr lang="en"/>
              <a:t>jaccard index</a:t>
            </a:r>
            <a:endParaRPr/>
          </a:p>
        </p:txBody>
      </p:sp>
      <p:pic>
        <p:nvPicPr>
          <p:cNvPr id="334" name="Google Shape;334;p22"/>
          <p:cNvPicPr preferRelativeResize="0"/>
          <p:nvPr/>
        </p:nvPicPr>
        <p:blipFill>
          <a:blip r:embed="rId3">
            <a:alphaModFix/>
          </a:blip>
          <a:stretch>
            <a:fillRect/>
          </a:stretch>
        </p:blipFill>
        <p:spPr>
          <a:xfrm>
            <a:off x="4333875" y="275512"/>
            <a:ext cx="2639450" cy="43630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2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SSD</a:t>
            </a:r>
            <a:endParaRPr/>
          </a:p>
        </p:txBody>
      </p:sp>
      <p:sp>
        <p:nvSpPr>
          <p:cNvPr id="340" name="Google Shape;340;p23"/>
          <p:cNvSpPr txBox="1"/>
          <p:nvPr>
            <p:ph idx="1" type="body"/>
          </p:nvPr>
        </p:nvSpPr>
        <p:spPr>
          <a:xfrm>
            <a:off x="1048775" y="1392900"/>
            <a:ext cx="7285500" cy="1720800"/>
          </a:xfrm>
          <a:prstGeom prst="rect">
            <a:avLst/>
          </a:prstGeom>
        </p:spPr>
        <p:txBody>
          <a:bodyPr anchorCtr="0" anchor="t" bIns="91425" lIns="91425" spcFirstLastPara="1" rIns="91425" wrap="square" tIns="91425">
            <a:noAutofit/>
          </a:bodyPr>
          <a:lstStyle/>
          <a:p>
            <a:pPr indent="-133350" lvl="0" marL="171450" rtl="0" algn="just">
              <a:lnSpc>
                <a:spcPct val="100000"/>
              </a:lnSpc>
              <a:spcBef>
                <a:spcPts val="0"/>
              </a:spcBef>
              <a:spcAft>
                <a:spcPts val="0"/>
              </a:spcAft>
              <a:buClr>
                <a:srgbClr val="000000"/>
              </a:buClr>
              <a:buSzPts val="1200"/>
              <a:buFont typeface="Times New Roman"/>
              <a:buChar char="●"/>
            </a:pPr>
            <a:r>
              <a:rPr lang="en"/>
              <a:t>Single Shot Multibox Detector architecture is composed of a base VGG network followed by the added multi-box convolution layer. </a:t>
            </a:r>
            <a:endParaRPr/>
          </a:p>
          <a:p>
            <a:pPr indent="-133350" lvl="0" marL="171450" rtl="0" algn="just">
              <a:lnSpc>
                <a:spcPct val="100000"/>
              </a:lnSpc>
              <a:spcBef>
                <a:spcPts val="1000"/>
              </a:spcBef>
              <a:spcAft>
                <a:spcPts val="0"/>
              </a:spcAft>
              <a:buClr>
                <a:srgbClr val="000000"/>
              </a:buClr>
              <a:buSzPts val="1200"/>
              <a:buFont typeface="Times New Roman"/>
              <a:buChar char="●"/>
            </a:pPr>
            <a:r>
              <a:rPr lang="en"/>
              <a:t>While creating the SSD network, it computes prior-box coordinates in the center-offset form for each source feature map. </a:t>
            </a:r>
            <a:endParaRPr/>
          </a:p>
          <a:p>
            <a:pPr indent="-133350" lvl="0" marL="171450" rtl="0" algn="just">
              <a:lnSpc>
                <a:spcPct val="100000"/>
              </a:lnSpc>
              <a:spcBef>
                <a:spcPts val="1000"/>
              </a:spcBef>
              <a:spcAft>
                <a:spcPts val="0"/>
              </a:spcAft>
              <a:buClr>
                <a:srgbClr val="000000"/>
              </a:buClr>
              <a:buSzPts val="1200"/>
              <a:buFont typeface="Times New Roman"/>
              <a:buChar char="●"/>
            </a:pPr>
            <a:r>
              <a:rPr lang="en"/>
              <a:t>Stochastic Gradient Descent (SGD) is adopted to optimize the network with the weight decay parameter as 5e-4, momentum as 0.9, and learning-rate as 1e-3.</a:t>
            </a:r>
            <a:endParaRPr/>
          </a:p>
          <a:p>
            <a:pPr indent="0" lvl="0" marL="0" rtl="0" algn="l">
              <a:spcBef>
                <a:spcPts val="10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2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Continued...</a:t>
            </a:r>
            <a:endParaRPr/>
          </a:p>
        </p:txBody>
      </p:sp>
      <p:sp>
        <p:nvSpPr>
          <p:cNvPr id="346" name="Google Shape;346;p24"/>
          <p:cNvSpPr txBox="1"/>
          <p:nvPr>
            <p:ph idx="1" type="body"/>
          </p:nvPr>
        </p:nvSpPr>
        <p:spPr>
          <a:xfrm>
            <a:off x="934075" y="1668400"/>
            <a:ext cx="7400400" cy="2541600"/>
          </a:xfrm>
          <a:prstGeom prst="rect">
            <a:avLst/>
          </a:prstGeom>
        </p:spPr>
        <p:txBody>
          <a:bodyPr anchorCtr="0" anchor="t" bIns="91425" lIns="91425" spcFirstLastPara="1" rIns="91425" wrap="square" tIns="91425">
            <a:noAutofit/>
          </a:bodyPr>
          <a:lstStyle/>
          <a:p>
            <a:pPr indent="-133350" lvl="0" marL="171450" marR="0" rtl="0" algn="just">
              <a:lnSpc>
                <a:spcPct val="100000"/>
              </a:lnSpc>
              <a:spcBef>
                <a:spcPts val="0"/>
              </a:spcBef>
              <a:spcAft>
                <a:spcPts val="0"/>
              </a:spcAft>
              <a:buClr>
                <a:srgbClr val="000000"/>
              </a:buClr>
              <a:buSzPts val="1200"/>
              <a:buFont typeface="Times New Roman"/>
              <a:buChar char="●"/>
            </a:pPr>
            <a:r>
              <a:rPr lang="en"/>
              <a:t>The data loader then combines a dataset, and provides an iterable over the given dataset. </a:t>
            </a:r>
            <a:endParaRPr/>
          </a:p>
          <a:p>
            <a:pPr indent="-133350" lvl="0" marL="171450" marR="0" rtl="0" algn="just">
              <a:lnSpc>
                <a:spcPct val="100000"/>
              </a:lnSpc>
              <a:spcBef>
                <a:spcPts val="1000"/>
              </a:spcBef>
              <a:spcAft>
                <a:spcPts val="0"/>
              </a:spcAft>
              <a:buClr>
                <a:srgbClr val="000000"/>
              </a:buClr>
              <a:buSzPts val="1200"/>
              <a:buFont typeface="Times New Roman"/>
              <a:buChar char="●"/>
            </a:pPr>
            <a:r>
              <a:rPr lang="en"/>
              <a:t>In each batch iteration, the initial learning rate is decayed at specific step intervals. </a:t>
            </a:r>
            <a:endParaRPr/>
          </a:p>
          <a:p>
            <a:pPr indent="-133350" lvl="0" marL="171450" marR="0" rtl="0" algn="just">
              <a:lnSpc>
                <a:spcPct val="100000"/>
              </a:lnSpc>
              <a:spcBef>
                <a:spcPts val="1000"/>
              </a:spcBef>
              <a:spcAft>
                <a:spcPts val="0"/>
              </a:spcAft>
              <a:buClr>
                <a:srgbClr val="000000"/>
              </a:buClr>
              <a:buSzPts val="1200"/>
              <a:buFont typeface="Times New Roman"/>
              <a:buChar char="●"/>
            </a:pPr>
            <a:r>
              <a:rPr lang="en"/>
              <a:t>A forward pass computes the loss followed by backpropagation to update the weights on the batch of images. </a:t>
            </a:r>
            <a:endParaRPr/>
          </a:p>
          <a:p>
            <a:pPr indent="-133350" lvl="0" marL="171450" marR="0" rtl="0" algn="just">
              <a:lnSpc>
                <a:spcPct val="100000"/>
              </a:lnSpc>
              <a:spcBef>
                <a:spcPts val="1000"/>
              </a:spcBef>
              <a:spcAft>
                <a:spcPts val="1000"/>
              </a:spcAft>
              <a:buClr>
                <a:srgbClr val="000000"/>
              </a:buClr>
              <a:buSzPts val="1200"/>
              <a:buFont typeface="Times New Roman"/>
              <a:buChar char="●"/>
            </a:pPr>
            <a:r>
              <a:rPr lang="en"/>
              <a:t>The multi-box loss function calculates Confidence Target Indices, by matching ground truth boxes with Prior boxes, which have jaccard index greater than the threshold parameter (default threshold = 0.5). </a:t>
            </a:r>
            <a:endParaRPr sz="12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25"/>
          <p:cNvSpPr txBox="1"/>
          <p:nvPr>
            <p:ph type="title"/>
          </p:nvPr>
        </p:nvSpPr>
        <p:spPr>
          <a:xfrm>
            <a:off x="1303800" y="598575"/>
            <a:ext cx="7030500" cy="63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Continued...</a:t>
            </a:r>
            <a:endParaRPr/>
          </a:p>
        </p:txBody>
      </p:sp>
      <p:sp>
        <p:nvSpPr>
          <p:cNvPr id="352" name="Google Shape;352;p25"/>
          <p:cNvSpPr txBox="1"/>
          <p:nvPr>
            <p:ph idx="1" type="body"/>
          </p:nvPr>
        </p:nvSpPr>
        <p:spPr>
          <a:xfrm>
            <a:off x="1056750" y="1432900"/>
            <a:ext cx="7030500" cy="3016200"/>
          </a:xfrm>
          <a:prstGeom prst="rect">
            <a:avLst/>
          </a:prstGeom>
        </p:spPr>
        <p:txBody>
          <a:bodyPr anchorCtr="0" anchor="t" bIns="91425" lIns="91425" spcFirstLastPara="1" rIns="91425" wrap="square" tIns="91425">
            <a:noAutofit/>
          </a:bodyPr>
          <a:lstStyle/>
          <a:p>
            <a:pPr indent="-298450" lvl="0" marL="457200" rtl="0" algn="just">
              <a:lnSpc>
                <a:spcPct val="100000"/>
              </a:lnSpc>
              <a:spcBef>
                <a:spcPts val="0"/>
              </a:spcBef>
              <a:spcAft>
                <a:spcPts val="0"/>
              </a:spcAft>
              <a:buClr>
                <a:srgbClr val="24292E"/>
              </a:buClr>
              <a:buSzPts val="1100"/>
              <a:buFont typeface="Times New Roman"/>
              <a:buChar char="●"/>
            </a:pPr>
            <a:r>
              <a:rPr lang="en"/>
              <a:t>H</a:t>
            </a:r>
            <a:r>
              <a:rPr lang="en"/>
              <a:t>ard negative mining is done to filter out the excessive number of negative examples associated with a large number of default bounding boxes. (default negative: positive ratio 3:1). </a:t>
            </a:r>
            <a:endParaRPr/>
          </a:p>
          <a:p>
            <a:pPr indent="-298450" lvl="0" marL="457200" rtl="0" algn="just">
              <a:lnSpc>
                <a:spcPct val="100000"/>
              </a:lnSpc>
              <a:spcBef>
                <a:spcPts val="1000"/>
              </a:spcBef>
              <a:spcAft>
                <a:spcPts val="0"/>
              </a:spcAft>
              <a:buClr>
                <a:srgbClr val="24292E"/>
              </a:buClr>
              <a:buSzPts val="1100"/>
              <a:buFont typeface="Times New Roman"/>
              <a:buChar char="●"/>
            </a:pPr>
            <a:r>
              <a:rPr lang="en"/>
              <a:t>This program returns three-loss values: </a:t>
            </a:r>
            <a:endParaRPr/>
          </a:p>
          <a:p>
            <a:pPr indent="0" lvl="0" marL="914400" rtl="0" algn="just">
              <a:lnSpc>
                <a:spcPct val="100000"/>
              </a:lnSpc>
              <a:spcBef>
                <a:spcPts val="1000"/>
              </a:spcBef>
              <a:spcAft>
                <a:spcPts val="0"/>
              </a:spcAft>
              <a:buNone/>
            </a:pPr>
            <a:r>
              <a:rPr lang="en"/>
              <a:t>Localization loss (how far away the network’s predicted bounding boxes are from the ground truth), </a:t>
            </a:r>
            <a:endParaRPr/>
          </a:p>
          <a:p>
            <a:pPr indent="0" lvl="0" marL="914400" rtl="0" algn="just">
              <a:lnSpc>
                <a:spcPct val="100000"/>
              </a:lnSpc>
              <a:spcBef>
                <a:spcPts val="1000"/>
              </a:spcBef>
              <a:spcAft>
                <a:spcPts val="0"/>
              </a:spcAft>
              <a:buNone/>
            </a:pPr>
            <a:r>
              <a:rPr lang="en"/>
              <a:t>Repulsion loss (sum over IoU), and </a:t>
            </a:r>
            <a:endParaRPr/>
          </a:p>
          <a:p>
            <a:pPr indent="0" lvl="0" marL="914400" rtl="0" algn="just">
              <a:lnSpc>
                <a:spcPct val="100000"/>
              </a:lnSpc>
              <a:spcBef>
                <a:spcPts val="1000"/>
              </a:spcBef>
              <a:spcAft>
                <a:spcPts val="0"/>
              </a:spcAft>
              <a:buNone/>
            </a:pPr>
            <a:r>
              <a:rPr lang="en"/>
              <a:t>Confidence loss (how confident the network is). </a:t>
            </a:r>
            <a:endParaRPr/>
          </a:p>
          <a:p>
            <a:pPr indent="-298450" lvl="0" marL="457200" rtl="0" algn="just">
              <a:lnSpc>
                <a:spcPct val="100000"/>
              </a:lnSpc>
              <a:spcBef>
                <a:spcPts val="1000"/>
              </a:spcBef>
              <a:spcAft>
                <a:spcPts val="0"/>
              </a:spcAft>
              <a:buClr>
                <a:srgbClr val="24292E"/>
              </a:buClr>
              <a:buSzPts val="1100"/>
              <a:buFont typeface="Times New Roman"/>
              <a:buChar char="●"/>
            </a:pPr>
            <a:r>
              <a:rPr lang="en"/>
              <a:t>Final loss is a sum of Localization loss, Repulsion loss, and Confidence loss, each of which are returned by the multi-box loss function.</a:t>
            </a:r>
            <a:endParaRPr/>
          </a:p>
          <a:p>
            <a:pPr indent="0" lvl="0" marL="0" rtl="0" algn="l">
              <a:spcBef>
                <a:spcPts val="10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26"/>
          <p:cNvSpPr txBox="1"/>
          <p:nvPr>
            <p:ph type="title"/>
          </p:nvPr>
        </p:nvSpPr>
        <p:spPr>
          <a:xfrm>
            <a:off x="1316525" y="689475"/>
            <a:ext cx="7030500" cy="69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Evaluation:</a:t>
            </a:r>
            <a:endParaRPr/>
          </a:p>
        </p:txBody>
      </p:sp>
      <p:sp>
        <p:nvSpPr>
          <p:cNvPr id="358" name="Google Shape;358;p26"/>
          <p:cNvSpPr txBox="1"/>
          <p:nvPr/>
        </p:nvSpPr>
        <p:spPr>
          <a:xfrm>
            <a:off x="1149725" y="1522675"/>
            <a:ext cx="7364100" cy="32361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1000"/>
              </a:spcBef>
              <a:spcAft>
                <a:spcPts val="0"/>
              </a:spcAft>
              <a:buSzPts val="1200"/>
              <a:buFont typeface="Times New Roman"/>
              <a:buChar char="●"/>
            </a:pPr>
            <a:r>
              <a:rPr lang="en" sz="1300">
                <a:solidFill>
                  <a:schemeClr val="dk2"/>
                </a:solidFill>
                <a:latin typeface="Nunito"/>
                <a:ea typeface="Nunito"/>
                <a:cs typeface="Nunito"/>
                <a:sym typeface="Nunito"/>
              </a:rPr>
              <a:t> </a:t>
            </a:r>
            <a:r>
              <a:rPr lang="en" sz="1300">
                <a:solidFill>
                  <a:schemeClr val="dk2"/>
                </a:solidFill>
                <a:latin typeface="Nunito"/>
                <a:ea typeface="Nunito"/>
                <a:cs typeface="Nunito"/>
                <a:sym typeface="Nunito"/>
              </a:rPr>
              <a:t>After completing the training, the next step is to evaluate the model’s performance using the test dataset.</a:t>
            </a:r>
            <a:endParaRPr sz="1300">
              <a:solidFill>
                <a:schemeClr val="dk2"/>
              </a:solidFill>
              <a:latin typeface="Nunito"/>
              <a:ea typeface="Nunito"/>
              <a:cs typeface="Nunito"/>
              <a:sym typeface="Nunito"/>
            </a:endParaRPr>
          </a:p>
          <a:p>
            <a:pPr indent="-304800" lvl="0" marL="457200" rtl="0" algn="l">
              <a:lnSpc>
                <a:spcPct val="115000"/>
              </a:lnSpc>
              <a:spcBef>
                <a:spcPts val="1000"/>
              </a:spcBef>
              <a:spcAft>
                <a:spcPts val="0"/>
              </a:spcAft>
              <a:buSzPts val="1200"/>
              <a:buFont typeface="Times New Roman"/>
              <a:buChar char="●"/>
            </a:pPr>
            <a:r>
              <a:rPr lang="en" sz="1300">
                <a:solidFill>
                  <a:schemeClr val="dk2"/>
                </a:solidFill>
                <a:latin typeface="Nunito"/>
                <a:ea typeface="Nunito"/>
                <a:cs typeface="Nunito"/>
                <a:sym typeface="Nunito"/>
              </a:rPr>
              <a:t> “</a:t>
            </a:r>
            <a:r>
              <a:rPr b="1" lang="en" sz="1300">
                <a:solidFill>
                  <a:schemeClr val="dk2"/>
                </a:solidFill>
                <a:latin typeface="Nunito"/>
                <a:ea typeface="Nunito"/>
                <a:cs typeface="Nunito"/>
                <a:sym typeface="Nunito"/>
              </a:rPr>
              <a:t>test.py</a:t>
            </a:r>
            <a:r>
              <a:rPr lang="en" sz="1300">
                <a:solidFill>
                  <a:schemeClr val="dk2"/>
                </a:solidFill>
                <a:latin typeface="Nunito"/>
                <a:ea typeface="Nunito"/>
                <a:cs typeface="Nunito"/>
                <a:sym typeface="Nunito"/>
              </a:rPr>
              <a:t>” is run on the test dataset and predictions(x1,y1,x2,y2) are generated during forward pass and results are stored in a text file.</a:t>
            </a:r>
            <a:endParaRPr sz="1300">
              <a:solidFill>
                <a:schemeClr val="dk2"/>
              </a:solidFill>
              <a:latin typeface="Nunito"/>
              <a:ea typeface="Nunito"/>
              <a:cs typeface="Nunito"/>
              <a:sym typeface="Nunito"/>
            </a:endParaRPr>
          </a:p>
          <a:p>
            <a:pPr indent="-304800" lvl="0" marL="457200" rtl="0" algn="l">
              <a:lnSpc>
                <a:spcPct val="115000"/>
              </a:lnSpc>
              <a:spcBef>
                <a:spcPts val="1000"/>
              </a:spcBef>
              <a:spcAft>
                <a:spcPts val="0"/>
              </a:spcAft>
              <a:buSzPts val="1200"/>
              <a:buFont typeface="Times New Roman"/>
              <a:buChar char="●"/>
            </a:pPr>
            <a:r>
              <a:rPr lang="en" sz="1300">
                <a:solidFill>
                  <a:schemeClr val="dk2"/>
                </a:solidFill>
                <a:latin typeface="Nunito"/>
                <a:ea typeface="Nunito"/>
                <a:cs typeface="Nunito"/>
                <a:sym typeface="Nunito"/>
              </a:rPr>
              <a:t> The evaluation file “</a:t>
            </a:r>
            <a:r>
              <a:rPr b="1" lang="en" sz="1300">
                <a:solidFill>
                  <a:schemeClr val="dk2"/>
                </a:solidFill>
                <a:latin typeface="Nunito"/>
                <a:ea typeface="Nunito"/>
                <a:cs typeface="Nunito"/>
                <a:sym typeface="Nunito"/>
              </a:rPr>
              <a:t>eval.py</a:t>
            </a:r>
            <a:r>
              <a:rPr lang="en" sz="1300">
                <a:solidFill>
                  <a:schemeClr val="dk2"/>
                </a:solidFill>
                <a:latin typeface="Nunito"/>
                <a:ea typeface="Nunito"/>
                <a:cs typeface="Nunito"/>
                <a:sym typeface="Nunito"/>
              </a:rPr>
              <a:t>” generates bounding boxes over its predictions.</a:t>
            </a:r>
            <a:endParaRPr sz="1300">
              <a:solidFill>
                <a:schemeClr val="dk2"/>
              </a:solidFill>
              <a:latin typeface="Nunito"/>
              <a:ea typeface="Nunito"/>
              <a:cs typeface="Nunito"/>
              <a:sym typeface="Nunito"/>
            </a:endParaRPr>
          </a:p>
          <a:p>
            <a:pPr indent="-304800" lvl="0" marL="457200" rtl="0" algn="l">
              <a:lnSpc>
                <a:spcPct val="115000"/>
              </a:lnSpc>
              <a:spcBef>
                <a:spcPts val="1000"/>
              </a:spcBef>
              <a:spcAft>
                <a:spcPts val="1000"/>
              </a:spcAft>
              <a:buSzPts val="1200"/>
              <a:buFont typeface="Times New Roman"/>
              <a:buChar char="●"/>
            </a:pPr>
            <a:r>
              <a:rPr lang="en" sz="1300">
                <a:solidFill>
                  <a:schemeClr val="dk2"/>
                </a:solidFill>
                <a:latin typeface="Nunito"/>
                <a:ea typeface="Nunito"/>
                <a:cs typeface="Nunito"/>
                <a:sym typeface="Nunito"/>
              </a:rPr>
              <a:t> Overlap of predicted bounding boxes and ground truth boxes is then calculated using the maximum of the x, y coordinates of the top left corner and minimum of x, y coordinates of bottom right corner </a:t>
            </a:r>
            <a:r>
              <a:rPr lang="en" sz="1300">
                <a:solidFill>
                  <a:schemeClr val="dk2"/>
                </a:solidFill>
                <a:latin typeface="Nunito"/>
                <a:ea typeface="Nunito"/>
                <a:cs typeface="Nunito"/>
                <a:sym typeface="Nunito"/>
              </a:rPr>
              <a:t>of either ground truth box or predicted box,</a:t>
            </a:r>
            <a:r>
              <a:rPr lang="en" sz="1300">
                <a:solidFill>
                  <a:schemeClr val="dk2"/>
                </a:solidFill>
                <a:latin typeface="Nunito"/>
                <a:ea typeface="Nunito"/>
                <a:cs typeface="Nunito"/>
                <a:sym typeface="Nunito"/>
              </a:rPr>
              <a:t> giving us the intersection area. </a:t>
            </a:r>
            <a:endParaRPr sz="1300">
              <a:solidFill>
                <a:schemeClr val="dk2"/>
              </a:solidFill>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27"/>
          <p:cNvSpPr txBox="1"/>
          <p:nvPr/>
        </p:nvSpPr>
        <p:spPr>
          <a:xfrm>
            <a:off x="1303800" y="1383350"/>
            <a:ext cx="7243800" cy="32904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15000"/>
              </a:lnSpc>
              <a:spcBef>
                <a:spcPts val="1000"/>
              </a:spcBef>
              <a:spcAft>
                <a:spcPts val="0"/>
              </a:spcAft>
              <a:buSzPts val="1200"/>
              <a:buFont typeface="Times New Roman"/>
              <a:buChar char="●"/>
            </a:pPr>
            <a:r>
              <a:rPr lang="en" sz="1300">
                <a:solidFill>
                  <a:schemeClr val="dk2"/>
                </a:solidFill>
                <a:latin typeface="Nunito"/>
                <a:ea typeface="Nunito"/>
                <a:cs typeface="Nunito"/>
                <a:sym typeface="Nunito"/>
              </a:rPr>
              <a:t>The area for union is calculated to get a value which should be greater than threshold value, 0.5 in this case, to qualify as a successful prediction.</a:t>
            </a:r>
            <a:endParaRPr sz="1300">
              <a:solidFill>
                <a:schemeClr val="dk2"/>
              </a:solidFill>
              <a:latin typeface="Nunito"/>
              <a:ea typeface="Nunito"/>
              <a:cs typeface="Nunito"/>
              <a:sym typeface="Nunito"/>
            </a:endParaRPr>
          </a:p>
          <a:p>
            <a:pPr indent="0" lvl="0" marL="457200" marR="0" rtl="0" algn="l">
              <a:lnSpc>
                <a:spcPct val="115000"/>
              </a:lnSpc>
              <a:spcBef>
                <a:spcPts val="1000"/>
              </a:spcBef>
              <a:spcAft>
                <a:spcPts val="0"/>
              </a:spcAft>
              <a:buNone/>
            </a:pPr>
            <a:r>
              <a:t/>
            </a:r>
            <a:endParaRPr sz="1300">
              <a:solidFill>
                <a:schemeClr val="dk2"/>
              </a:solidFill>
              <a:latin typeface="Nunito"/>
              <a:ea typeface="Nunito"/>
              <a:cs typeface="Nunito"/>
              <a:sym typeface="Nunito"/>
            </a:endParaRPr>
          </a:p>
          <a:p>
            <a:pPr indent="-304800" lvl="0" marL="457200" marR="0" rtl="0" algn="l">
              <a:lnSpc>
                <a:spcPct val="115000"/>
              </a:lnSpc>
              <a:spcBef>
                <a:spcPts val="1000"/>
              </a:spcBef>
              <a:spcAft>
                <a:spcPts val="0"/>
              </a:spcAft>
              <a:buSzPts val="1200"/>
              <a:buFont typeface="Times New Roman"/>
              <a:buChar char="●"/>
            </a:pPr>
            <a:r>
              <a:rPr lang="en" sz="1300">
                <a:solidFill>
                  <a:schemeClr val="dk2"/>
                </a:solidFill>
                <a:latin typeface="Nunito"/>
                <a:ea typeface="Nunito"/>
                <a:cs typeface="Nunito"/>
                <a:sym typeface="Nunito"/>
              </a:rPr>
              <a:t>Depending on the prediction, we classify it in true positive(TP) or false positive(FP) and we calculate precision and recall as shown in the next section.</a:t>
            </a:r>
            <a:endParaRPr sz="1300">
              <a:solidFill>
                <a:schemeClr val="dk2"/>
              </a:solidFill>
              <a:latin typeface="Nunito"/>
              <a:ea typeface="Nunito"/>
              <a:cs typeface="Nunito"/>
              <a:sym typeface="Nunito"/>
            </a:endParaRPr>
          </a:p>
          <a:p>
            <a:pPr indent="0" lvl="0" marL="457200" marR="0" rtl="0" algn="l">
              <a:lnSpc>
                <a:spcPct val="115000"/>
              </a:lnSpc>
              <a:spcBef>
                <a:spcPts val="1000"/>
              </a:spcBef>
              <a:spcAft>
                <a:spcPts val="1000"/>
              </a:spcAft>
              <a:buNone/>
            </a:pPr>
            <a:r>
              <a:t/>
            </a:r>
            <a:endParaRPr sz="1100">
              <a:latin typeface="Times New Roman"/>
              <a:ea typeface="Times New Roman"/>
              <a:cs typeface="Times New Roman"/>
              <a:sym typeface="Times New Roman"/>
            </a:endParaRPr>
          </a:p>
        </p:txBody>
      </p:sp>
      <p:sp>
        <p:nvSpPr>
          <p:cNvPr id="364" name="Google Shape;364;p27"/>
          <p:cNvSpPr txBox="1"/>
          <p:nvPr>
            <p:ph type="title"/>
          </p:nvPr>
        </p:nvSpPr>
        <p:spPr>
          <a:xfrm>
            <a:off x="1303800" y="598575"/>
            <a:ext cx="7030500" cy="63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Evaluation: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pic>
        <p:nvPicPr>
          <p:cNvPr id="369" name="Google Shape;369;p28"/>
          <p:cNvPicPr preferRelativeResize="0"/>
          <p:nvPr/>
        </p:nvPicPr>
        <p:blipFill>
          <a:blip r:embed="rId3">
            <a:alphaModFix/>
          </a:blip>
          <a:stretch>
            <a:fillRect/>
          </a:stretch>
        </p:blipFill>
        <p:spPr>
          <a:xfrm>
            <a:off x="190125" y="301825"/>
            <a:ext cx="4489351" cy="4476974"/>
          </a:xfrm>
          <a:prstGeom prst="rect">
            <a:avLst/>
          </a:prstGeom>
          <a:noFill/>
          <a:ln>
            <a:noFill/>
          </a:ln>
        </p:spPr>
      </p:pic>
      <p:pic>
        <p:nvPicPr>
          <p:cNvPr id="370" name="Google Shape;370;p28"/>
          <p:cNvPicPr preferRelativeResize="0"/>
          <p:nvPr/>
        </p:nvPicPr>
        <p:blipFill>
          <a:blip r:embed="rId4">
            <a:alphaModFix/>
          </a:blip>
          <a:stretch>
            <a:fillRect/>
          </a:stretch>
        </p:blipFill>
        <p:spPr>
          <a:xfrm>
            <a:off x="4844450" y="301825"/>
            <a:ext cx="4159725" cy="4476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29"/>
          <p:cNvSpPr txBox="1"/>
          <p:nvPr>
            <p:ph type="title"/>
          </p:nvPr>
        </p:nvSpPr>
        <p:spPr>
          <a:xfrm>
            <a:off x="1303800" y="598575"/>
            <a:ext cx="7030500" cy="63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 Curve:</a:t>
            </a:r>
            <a:endParaRPr/>
          </a:p>
        </p:txBody>
      </p:sp>
      <p:sp>
        <p:nvSpPr>
          <p:cNvPr id="376" name="Google Shape;376;p29"/>
          <p:cNvSpPr txBox="1"/>
          <p:nvPr/>
        </p:nvSpPr>
        <p:spPr>
          <a:xfrm>
            <a:off x="582000" y="1388125"/>
            <a:ext cx="7980000" cy="19221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15000"/>
              </a:lnSpc>
              <a:spcBef>
                <a:spcPts val="1000"/>
              </a:spcBef>
              <a:spcAft>
                <a:spcPts val="0"/>
              </a:spcAft>
              <a:buSzPts val="1200"/>
              <a:buFont typeface="Times New Roman"/>
              <a:buChar char="●"/>
            </a:pPr>
            <a:r>
              <a:rPr lang="en" sz="1300">
                <a:solidFill>
                  <a:schemeClr val="dk2"/>
                </a:solidFill>
                <a:latin typeface="Nunito"/>
                <a:ea typeface="Nunito"/>
                <a:cs typeface="Nunito"/>
                <a:sym typeface="Nunito"/>
              </a:rPr>
              <a:t>The metrics required to calculate precision and recall such as True Positives, False Positives and False Negatives are calculated using Intersection over Union (IoU) which is given by: Area of Overlap/Area of Union.</a:t>
            </a:r>
            <a:endParaRPr sz="1300">
              <a:solidFill>
                <a:schemeClr val="dk2"/>
              </a:solidFill>
              <a:latin typeface="Nunito"/>
              <a:ea typeface="Nunito"/>
              <a:cs typeface="Nunito"/>
              <a:sym typeface="Nunito"/>
            </a:endParaRPr>
          </a:p>
          <a:p>
            <a:pPr indent="-304800" lvl="0" marL="457200" marR="0" rtl="0" algn="l">
              <a:lnSpc>
                <a:spcPct val="115000"/>
              </a:lnSpc>
              <a:spcBef>
                <a:spcPts val="1000"/>
              </a:spcBef>
              <a:spcAft>
                <a:spcPts val="0"/>
              </a:spcAft>
              <a:buSzPts val="1200"/>
              <a:buFont typeface="Times New Roman"/>
              <a:buChar char="●"/>
            </a:pPr>
            <a:r>
              <a:rPr lang="en" sz="1300">
                <a:solidFill>
                  <a:schemeClr val="dk2"/>
                </a:solidFill>
                <a:latin typeface="Nunito"/>
                <a:ea typeface="Nunito"/>
                <a:cs typeface="Nunito"/>
                <a:sym typeface="Nunito"/>
              </a:rPr>
              <a:t>Precision measures the ratio of true positives over all positive predictions which includes false positives.</a:t>
            </a:r>
            <a:endParaRPr sz="1300">
              <a:solidFill>
                <a:schemeClr val="dk2"/>
              </a:solidFill>
              <a:latin typeface="Nunito"/>
              <a:ea typeface="Nunito"/>
              <a:cs typeface="Nunito"/>
              <a:sym typeface="Nunito"/>
            </a:endParaRPr>
          </a:p>
          <a:p>
            <a:pPr indent="-304800" lvl="0" marL="457200" marR="0" rtl="0" algn="l">
              <a:lnSpc>
                <a:spcPct val="115000"/>
              </a:lnSpc>
              <a:spcBef>
                <a:spcPts val="1000"/>
              </a:spcBef>
              <a:spcAft>
                <a:spcPts val="0"/>
              </a:spcAft>
              <a:buSzPts val="1200"/>
              <a:buFont typeface="Times New Roman"/>
              <a:buChar char="●"/>
            </a:pPr>
            <a:r>
              <a:rPr lang="en" sz="1300">
                <a:solidFill>
                  <a:schemeClr val="dk2"/>
                </a:solidFill>
                <a:latin typeface="Nunito"/>
                <a:ea typeface="Nunito"/>
                <a:cs typeface="Nunito"/>
                <a:sym typeface="Nunito"/>
              </a:rPr>
              <a:t>Recall  is the ratio of the number of positives predicted accurately.</a:t>
            </a:r>
            <a:endParaRPr sz="1300">
              <a:solidFill>
                <a:schemeClr val="dk2"/>
              </a:solidFill>
              <a:latin typeface="Nunito"/>
              <a:ea typeface="Nunito"/>
              <a:cs typeface="Nunito"/>
              <a:sym typeface="Nunito"/>
            </a:endParaRPr>
          </a:p>
          <a:p>
            <a:pPr indent="-304800" lvl="0" marL="457200" marR="0" rtl="0" algn="l">
              <a:lnSpc>
                <a:spcPct val="115000"/>
              </a:lnSpc>
              <a:spcBef>
                <a:spcPts val="1000"/>
              </a:spcBef>
              <a:spcAft>
                <a:spcPts val="0"/>
              </a:spcAft>
              <a:buSzPts val="1200"/>
              <a:buFont typeface="Times New Roman"/>
              <a:buChar char="●"/>
            </a:pPr>
            <a:r>
              <a:t/>
            </a:r>
            <a:endParaRPr sz="1300">
              <a:solidFill>
                <a:schemeClr val="dk2"/>
              </a:solidFill>
              <a:latin typeface="Nunito"/>
              <a:ea typeface="Nunito"/>
              <a:cs typeface="Nunito"/>
              <a:sym typeface="Nunito"/>
            </a:endParaRPr>
          </a:p>
          <a:p>
            <a:pPr indent="0" lvl="0" marL="0" rtl="0" algn="l">
              <a:lnSpc>
                <a:spcPct val="90000"/>
              </a:lnSpc>
              <a:spcBef>
                <a:spcPts val="1000"/>
              </a:spcBef>
              <a:spcAft>
                <a:spcPts val="0"/>
              </a:spcAft>
              <a:buNone/>
            </a:pPr>
            <a:r>
              <a:t/>
            </a:r>
            <a:endParaRPr sz="1800"/>
          </a:p>
          <a:p>
            <a:pPr indent="0" lvl="0" marL="0" rtl="0" algn="l">
              <a:spcBef>
                <a:spcPts val="0"/>
              </a:spcBef>
              <a:spcAft>
                <a:spcPts val="0"/>
              </a:spcAft>
              <a:buNone/>
            </a:pPr>
            <a:r>
              <a:t/>
            </a:r>
            <a:endParaRPr sz="1800">
              <a:latin typeface="Nunito"/>
              <a:ea typeface="Nunito"/>
              <a:cs typeface="Nunito"/>
              <a:sym typeface="Nunito"/>
            </a:endParaRPr>
          </a:p>
        </p:txBody>
      </p:sp>
      <p:pic>
        <p:nvPicPr>
          <p:cNvPr id="377" name="Google Shape;377;p29"/>
          <p:cNvPicPr preferRelativeResize="0"/>
          <p:nvPr/>
        </p:nvPicPr>
        <p:blipFill>
          <a:blip r:embed="rId3">
            <a:alphaModFix/>
          </a:blip>
          <a:stretch>
            <a:fillRect/>
          </a:stretch>
        </p:blipFill>
        <p:spPr>
          <a:xfrm>
            <a:off x="582000" y="3218075"/>
            <a:ext cx="2790825" cy="1000125"/>
          </a:xfrm>
          <a:prstGeom prst="rect">
            <a:avLst/>
          </a:prstGeom>
          <a:noFill/>
          <a:ln>
            <a:noFill/>
          </a:ln>
        </p:spPr>
      </p:pic>
      <p:pic>
        <p:nvPicPr>
          <p:cNvPr id="378" name="Google Shape;378;p29"/>
          <p:cNvPicPr preferRelativeResize="0"/>
          <p:nvPr/>
        </p:nvPicPr>
        <p:blipFill>
          <a:blip r:embed="rId4">
            <a:alphaModFix/>
          </a:blip>
          <a:stretch>
            <a:fillRect/>
          </a:stretch>
        </p:blipFill>
        <p:spPr>
          <a:xfrm>
            <a:off x="3271238" y="3180638"/>
            <a:ext cx="3095625" cy="1075000"/>
          </a:xfrm>
          <a:prstGeom prst="rect">
            <a:avLst/>
          </a:prstGeom>
          <a:noFill/>
          <a:ln>
            <a:noFill/>
          </a:ln>
        </p:spPr>
      </p:pic>
      <p:pic>
        <p:nvPicPr>
          <p:cNvPr id="379" name="Google Shape;379;p29"/>
          <p:cNvPicPr preferRelativeResize="0"/>
          <p:nvPr/>
        </p:nvPicPr>
        <p:blipFill>
          <a:blip r:embed="rId5">
            <a:alphaModFix/>
          </a:blip>
          <a:stretch>
            <a:fillRect/>
          </a:stretch>
        </p:blipFill>
        <p:spPr>
          <a:xfrm>
            <a:off x="6366863" y="3251413"/>
            <a:ext cx="2343150" cy="933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sp>
        <p:nvSpPr>
          <p:cNvPr id="384" name="Google Shape;384;p30"/>
          <p:cNvSpPr txBox="1"/>
          <p:nvPr/>
        </p:nvSpPr>
        <p:spPr>
          <a:xfrm>
            <a:off x="736325" y="1505450"/>
            <a:ext cx="7545600" cy="3490800"/>
          </a:xfrm>
          <a:prstGeom prst="rect">
            <a:avLst/>
          </a:prstGeom>
          <a:noFill/>
          <a:ln>
            <a:noFill/>
          </a:ln>
        </p:spPr>
        <p:txBody>
          <a:bodyPr anchorCtr="0" anchor="t" bIns="91425" lIns="91425" spcFirstLastPara="1" rIns="91425" wrap="square" tIns="91425">
            <a:noAutofit/>
          </a:bodyPr>
          <a:lstStyle/>
          <a:p>
            <a:pPr indent="0" lvl="0" marL="457200" marR="0" rtl="0" algn="l">
              <a:lnSpc>
                <a:spcPct val="115000"/>
              </a:lnSpc>
              <a:spcBef>
                <a:spcPts val="0"/>
              </a:spcBef>
              <a:spcAft>
                <a:spcPts val="0"/>
              </a:spcAft>
              <a:buNone/>
            </a:pPr>
            <a:r>
              <a:rPr lang="en" sz="1300">
                <a:solidFill>
                  <a:schemeClr val="dk2"/>
                </a:solidFill>
                <a:latin typeface="Nunito"/>
                <a:ea typeface="Nunito"/>
                <a:cs typeface="Nunito"/>
                <a:sym typeface="Nunito"/>
              </a:rPr>
              <a:t>The metrics used to calculate precision and accuracy are as follows:</a:t>
            </a:r>
            <a:endParaRPr sz="1300">
              <a:solidFill>
                <a:schemeClr val="dk2"/>
              </a:solidFill>
              <a:latin typeface="Nunito"/>
              <a:ea typeface="Nunito"/>
              <a:cs typeface="Nunito"/>
              <a:sym typeface="Nunito"/>
            </a:endParaRPr>
          </a:p>
          <a:p>
            <a:pPr indent="0" lvl="0" marL="0" marR="0" rtl="0" algn="l">
              <a:lnSpc>
                <a:spcPct val="115000"/>
              </a:lnSpc>
              <a:spcBef>
                <a:spcPts val="1000"/>
              </a:spcBef>
              <a:spcAft>
                <a:spcPts val="0"/>
              </a:spcAft>
              <a:buNone/>
            </a:pPr>
            <a:r>
              <a:t/>
            </a:r>
            <a:endParaRPr sz="1300">
              <a:solidFill>
                <a:schemeClr val="dk2"/>
              </a:solidFill>
              <a:latin typeface="Nunito"/>
              <a:ea typeface="Nunito"/>
              <a:cs typeface="Nunito"/>
              <a:sym typeface="Nunito"/>
            </a:endParaRPr>
          </a:p>
          <a:p>
            <a:pPr indent="-304800" lvl="0" marL="457200" marR="0" rtl="0" algn="l">
              <a:lnSpc>
                <a:spcPct val="115000"/>
              </a:lnSpc>
              <a:spcBef>
                <a:spcPts val="1000"/>
              </a:spcBef>
              <a:spcAft>
                <a:spcPts val="0"/>
              </a:spcAft>
              <a:buSzPts val="1200"/>
              <a:buFont typeface="Times New Roman"/>
              <a:buAutoNum type="arabicPeriod"/>
            </a:pPr>
            <a:r>
              <a:rPr lang="en" sz="1300">
                <a:solidFill>
                  <a:schemeClr val="dk2"/>
                </a:solidFill>
                <a:latin typeface="Nunito"/>
                <a:ea typeface="Nunito"/>
                <a:cs typeface="Nunito"/>
                <a:sym typeface="Nunito"/>
              </a:rPr>
              <a:t>A True positive would have the correct classification with an IoU &gt; 0.5.</a:t>
            </a:r>
            <a:endParaRPr sz="1300">
              <a:solidFill>
                <a:schemeClr val="dk2"/>
              </a:solidFill>
              <a:latin typeface="Nunito"/>
              <a:ea typeface="Nunito"/>
              <a:cs typeface="Nunito"/>
              <a:sym typeface="Nunito"/>
            </a:endParaRPr>
          </a:p>
          <a:p>
            <a:pPr indent="-304800" lvl="0" marL="457200" marR="0" rtl="0" algn="l">
              <a:lnSpc>
                <a:spcPct val="115000"/>
              </a:lnSpc>
              <a:spcBef>
                <a:spcPts val="1000"/>
              </a:spcBef>
              <a:spcAft>
                <a:spcPts val="0"/>
              </a:spcAft>
              <a:buSzPts val="1200"/>
              <a:buFont typeface="Times New Roman"/>
              <a:buAutoNum type="arabicPeriod"/>
            </a:pPr>
            <a:r>
              <a:rPr lang="en" sz="1300">
                <a:solidFill>
                  <a:schemeClr val="dk2"/>
                </a:solidFill>
                <a:latin typeface="Nunito"/>
                <a:ea typeface="Nunito"/>
                <a:cs typeface="Nunito"/>
                <a:sym typeface="Nunito"/>
              </a:rPr>
              <a:t>A False positive could be possible in two cases,  where either would have the correct classification with an IoU &lt; 0.5 or a duplicate bounding box for an object already classified.</a:t>
            </a:r>
            <a:endParaRPr sz="1300">
              <a:solidFill>
                <a:schemeClr val="dk2"/>
              </a:solidFill>
              <a:latin typeface="Nunito"/>
              <a:ea typeface="Nunito"/>
              <a:cs typeface="Nunito"/>
              <a:sym typeface="Nunito"/>
            </a:endParaRPr>
          </a:p>
          <a:p>
            <a:pPr indent="-304800" lvl="0" marL="457200" marR="0" rtl="0" algn="l">
              <a:lnSpc>
                <a:spcPct val="115000"/>
              </a:lnSpc>
              <a:spcBef>
                <a:spcPts val="1000"/>
              </a:spcBef>
              <a:spcAft>
                <a:spcPts val="0"/>
              </a:spcAft>
              <a:buSzPts val="1200"/>
              <a:buFont typeface="Times New Roman"/>
              <a:buAutoNum type="arabicPeriod"/>
            </a:pPr>
            <a:r>
              <a:rPr lang="en" sz="1300">
                <a:solidFill>
                  <a:schemeClr val="dk2"/>
                </a:solidFill>
                <a:latin typeface="Nunito"/>
                <a:ea typeface="Nunito"/>
                <a:cs typeface="Nunito"/>
                <a:sym typeface="Nunito"/>
              </a:rPr>
              <a:t>A False negative prediction would have an IoU &gt; 0.5, but the wrong classification.</a:t>
            </a:r>
            <a:endParaRPr sz="1300">
              <a:solidFill>
                <a:schemeClr val="dk2"/>
              </a:solidFill>
              <a:latin typeface="Nunito"/>
              <a:ea typeface="Nunito"/>
              <a:cs typeface="Nunito"/>
              <a:sym typeface="Nunito"/>
            </a:endParaRPr>
          </a:p>
          <a:p>
            <a:pPr indent="-304800" lvl="0" marL="457200" marR="0" rtl="0" algn="l">
              <a:lnSpc>
                <a:spcPct val="115000"/>
              </a:lnSpc>
              <a:spcBef>
                <a:spcPts val="1000"/>
              </a:spcBef>
              <a:spcAft>
                <a:spcPts val="0"/>
              </a:spcAft>
              <a:buSzPts val="1200"/>
              <a:buFont typeface="Times New Roman"/>
              <a:buAutoNum type="arabicPeriod"/>
            </a:pPr>
            <a:r>
              <a:rPr lang="en" sz="1300">
                <a:solidFill>
                  <a:schemeClr val="dk2"/>
                </a:solidFill>
                <a:latin typeface="Nunito"/>
                <a:ea typeface="Nunito"/>
                <a:cs typeface="Nunito"/>
                <a:sym typeface="Nunito"/>
              </a:rPr>
              <a:t>In Figure we have calculated the precision and recall for the classes above to generate the PR curve.</a:t>
            </a:r>
            <a:endParaRPr sz="1300">
              <a:solidFill>
                <a:schemeClr val="dk2"/>
              </a:solidFill>
              <a:latin typeface="Nunito"/>
              <a:ea typeface="Nunito"/>
              <a:cs typeface="Nunito"/>
              <a:sym typeface="Nunito"/>
            </a:endParaRPr>
          </a:p>
          <a:p>
            <a:pPr indent="0" lvl="0" marL="0" marR="0" rtl="0" algn="l">
              <a:lnSpc>
                <a:spcPct val="115000"/>
              </a:lnSpc>
              <a:spcBef>
                <a:spcPts val="1000"/>
              </a:spcBef>
              <a:spcAft>
                <a:spcPts val="1000"/>
              </a:spcAft>
              <a:buNone/>
            </a:pPr>
            <a:r>
              <a:t/>
            </a:r>
            <a:endParaRPr sz="1300">
              <a:solidFill>
                <a:schemeClr val="dk2"/>
              </a:solidFill>
              <a:latin typeface="Nunito"/>
              <a:ea typeface="Nunito"/>
              <a:cs typeface="Nunito"/>
              <a:sym typeface="Nunito"/>
            </a:endParaRPr>
          </a:p>
        </p:txBody>
      </p:sp>
      <p:sp>
        <p:nvSpPr>
          <p:cNvPr id="385" name="Google Shape;385;p30"/>
          <p:cNvSpPr txBox="1"/>
          <p:nvPr>
            <p:ph type="title"/>
          </p:nvPr>
        </p:nvSpPr>
        <p:spPr>
          <a:xfrm>
            <a:off x="1303800" y="598575"/>
            <a:ext cx="7030500" cy="63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 Curve: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9" name="Shape 389"/>
        <p:cNvGrpSpPr/>
        <p:nvPr/>
      </p:nvGrpSpPr>
      <p:grpSpPr>
        <a:xfrm>
          <a:off x="0" y="0"/>
          <a:ext cx="0" cy="0"/>
          <a:chOff x="0" y="0"/>
          <a:chExt cx="0" cy="0"/>
        </a:xfrm>
      </p:grpSpPr>
      <p:pic>
        <p:nvPicPr>
          <p:cNvPr id="390" name="Google Shape;390;p31"/>
          <p:cNvPicPr preferRelativeResize="0"/>
          <p:nvPr/>
        </p:nvPicPr>
        <p:blipFill>
          <a:blip r:embed="rId3">
            <a:alphaModFix/>
          </a:blip>
          <a:stretch>
            <a:fillRect/>
          </a:stretch>
        </p:blipFill>
        <p:spPr>
          <a:xfrm>
            <a:off x="344125" y="210650"/>
            <a:ext cx="8182250" cy="4351200"/>
          </a:xfrm>
          <a:prstGeom prst="rect">
            <a:avLst/>
          </a:prstGeom>
          <a:noFill/>
          <a:ln>
            <a:noFill/>
          </a:ln>
        </p:spPr>
      </p:pic>
      <p:sp>
        <p:nvSpPr>
          <p:cNvPr id="391" name="Google Shape;391;p31"/>
          <p:cNvSpPr txBox="1"/>
          <p:nvPr/>
        </p:nvSpPr>
        <p:spPr>
          <a:xfrm>
            <a:off x="477875" y="4477000"/>
            <a:ext cx="8614500" cy="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1D1F22"/>
                </a:solidFill>
                <a:highlight>
                  <a:srgbClr val="FFFFFF"/>
                </a:highlight>
              </a:rPr>
              <a:t>High scores for </a:t>
            </a:r>
            <a:r>
              <a:rPr lang="en" sz="1100">
                <a:solidFill>
                  <a:srgbClr val="1D1F22"/>
                </a:solidFill>
                <a:highlight>
                  <a:srgbClr val="FFFFFF"/>
                </a:highlight>
              </a:rPr>
              <a:t>low false positive rate and low false negative rate </a:t>
            </a:r>
            <a:r>
              <a:rPr lang="en" sz="1100">
                <a:solidFill>
                  <a:srgbClr val="1D1F22"/>
                </a:solidFill>
                <a:highlight>
                  <a:srgbClr val="FFFFFF"/>
                </a:highlight>
              </a:rPr>
              <a:t>show that the classifier is returning accurate results (high precision), as well as returning a majority of all positive results (high recall).</a:t>
            </a:r>
            <a:endParaRPr>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606750"/>
            <a:ext cx="7030500" cy="73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a:t>
            </a:r>
            <a:endParaRPr/>
          </a:p>
        </p:txBody>
      </p:sp>
      <p:sp>
        <p:nvSpPr>
          <p:cNvPr id="284" name="Google Shape;284;p14"/>
          <p:cNvSpPr txBox="1"/>
          <p:nvPr/>
        </p:nvSpPr>
        <p:spPr>
          <a:xfrm>
            <a:off x="1392675" y="1469050"/>
            <a:ext cx="5904300" cy="2898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unito"/>
              <a:buChar char="●"/>
            </a:pPr>
            <a:r>
              <a:rPr lang="en">
                <a:latin typeface="Nunito"/>
                <a:ea typeface="Nunito"/>
                <a:cs typeface="Nunito"/>
                <a:sym typeface="Nunito"/>
              </a:rPr>
              <a:t>Idea of the Project - Vidish</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Repulsion Loss Explanation - Vidish </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Tech Spec, Flowchart - Vidish</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Annotations - Charu</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Crisp Explanation of  Flow : </a:t>
            </a:r>
            <a:endParaRPr>
              <a:latin typeface="Nunito"/>
              <a:ea typeface="Nunito"/>
              <a:cs typeface="Nunito"/>
              <a:sym typeface="Nunito"/>
            </a:endParaRPr>
          </a:p>
          <a:p>
            <a:pPr indent="-317500" lvl="1" marL="914400" rtl="0" algn="l">
              <a:spcBef>
                <a:spcPts val="0"/>
              </a:spcBef>
              <a:spcAft>
                <a:spcPts val="0"/>
              </a:spcAft>
              <a:buSzPts val="1400"/>
              <a:buFont typeface="Nunito"/>
              <a:buChar char="○"/>
            </a:pPr>
            <a:r>
              <a:rPr lang="en">
                <a:latin typeface="Nunito"/>
                <a:ea typeface="Nunito"/>
                <a:cs typeface="Nunito"/>
                <a:sym typeface="Nunito"/>
              </a:rPr>
              <a:t>Training (SSD) - Charu , </a:t>
            </a:r>
            <a:endParaRPr>
              <a:latin typeface="Nunito"/>
              <a:ea typeface="Nunito"/>
              <a:cs typeface="Nunito"/>
              <a:sym typeface="Nunito"/>
            </a:endParaRPr>
          </a:p>
          <a:p>
            <a:pPr indent="-317500" lvl="1" marL="914400" rtl="0" algn="l">
              <a:spcBef>
                <a:spcPts val="0"/>
              </a:spcBef>
              <a:spcAft>
                <a:spcPts val="0"/>
              </a:spcAft>
              <a:buSzPts val="1400"/>
              <a:buFont typeface="Nunito"/>
              <a:buChar char="○"/>
            </a:pPr>
            <a:r>
              <a:rPr lang="en">
                <a:latin typeface="Nunito"/>
                <a:ea typeface="Nunito"/>
                <a:cs typeface="Nunito"/>
                <a:sym typeface="Nunito"/>
              </a:rPr>
              <a:t>Testing (no MAP) - Rakesh</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PR Curve - Rakesh</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Demo : - Joel</a:t>
            </a:r>
            <a:endParaRPr>
              <a:latin typeface="Nunito"/>
              <a:ea typeface="Nunito"/>
              <a:cs typeface="Nunito"/>
              <a:sym typeface="Nunito"/>
            </a:endParaRPr>
          </a:p>
          <a:p>
            <a:pPr indent="-317500" lvl="1" marL="914400" rtl="0" algn="l">
              <a:spcBef>
                <a:spcPts val="0"/>
              </a:spcBef>
              <a:spcAft>
                <a:spcPts val="0"/>
              </a:spcAft>
              <a:buSzPts val="1400"/>
              <a:buFont typeface="Nunito"/>
              <a:buChar char="○"/>
            </a:pPr>
            <a:r>
              <a:rPr lang="en">
                <a:latin typeface="Nunito"/>
                <a:ea typeface="Nunito"/>
                <a:cs typeface="Nunito"/>
                <a:sym typeface="Nunito"/>
              </a:rPr>
              <a:t>Colab Setup</a:t>
            </a:r>
            <a:endParaRPr>
              <a:latin typeface="Nunito"/>
              <a:ea typeface="Nunito"/>
              <a:cs typeface="Nunito"/>
              <a:sym typeface="Nunito"/>
            </a:endParaRPr>
          </a:p>
          <a:p>
            <a:pPr indent="-317500" lvl="1" marL="914400" rtl="0" algn="l">
              <a:spcBef>
                <a:spcPts val="0"/>
              </a:spcBef>
              <a:spcAft>
                <a:spcPts val="0"/>
              </a:spcAft>
              <a:buSzPts val="1400"/>
              <a:buFont typeface="Nunito"/>
              <a:buChar char="○"/>
            </a:pPr>
            <a:r>
              <a:rPr lang="en">
                <a:latin typeface="Nunito"/>
                <a:ea typeface="Nunito"/>
                <a:cs typeface="Nunito"/>
                <a:sym typeface="Nunito"/>
              </a:rPr>
              <a:t>SSD Model Test Image of us - Run with Occlusion</a:t>
            </a:r>
            <a:endParaRPr>
              <a:latin typeface="Nunito"/>
              <a:ea typeface="Nunito"/>
              <a:cs typeface="Nunito"/>
              <a:sym typeface="Nunito"/>
            </a:endParaRPr>
          </a:p>
          <a:p>
            <a:pPr indent="-317500" lvl="1" marL="914400" rtl="0" algn="l">
              <a:spcBef>
                <a:spcPts val="0"/>
              </a:spcBef>
              <a:spcAft>
                <a:spcPts val="0"/>
              </a:spcAft>
              <a:buSzPts val="1400"/>
              <a:buFont typeface="Nunito"/>
              <a:buChar char="○"/>
            </a:pPr>
            <a:r>
              <a:rPr lang="en">
                <a:latin typeface="Nunito"/>
                <a:ea typeface="Nunito"/>
                <a:cs typeface="Nunito"/>
                <a:sym typeface="Nunito"/>
              </a:rPr>
              <a:t>Faster RCNN : Test Image Run</a:t>
            </a:r>
            <a:endParaRPr>
              <a:latin typeface="Nunito"/>
              <a:ea typeface="Nunito"/>
              <a:cs typeface="Nunito"/>
              <a:sym typeface="Nuni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3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a:t>
            </a:r>
            <a:endParaRPr/>
          </a:p>
        </p:txBody>
      </p:sp>
      <p:sp>
        <p:nvSpPr>
          <p:cNvPr id="397" name="Google Shape;397;p32"/>
          <p:cNvSpPr txBox="1"/>
          <p:nvPr>
            <p:ph idx="1" type="body"/>
          </p:nvPr>
        </p:nvSpPr>
        <p:spPr>
          <a:xfrm>
            <a:off x="1303800" y="1441075"/>
            <a:ext cx="7030500" cy="25416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000000"/>
              </a:buClr>
              <a:buSzPts val="1400"/>
              <a:buChar char="●"/>
            </a:pPr>
            <a:r>
              <a:rPr lang="en"/>
              <a:t>Colab Setup</a:t>
            </a:r>
            <a:endParaRPr/>
          </a:p>
          <a:p>
            <a:pPr indent="-317500" lvl="0" marL="457200" rtl="0" algn="l">
              <a:lnSpc>
                <a:spcPct val="150000"/>
              </a:lnSpc>
              <a:spcBef>
                <a:spcPts val="0"/>
              </a:spcBef>
              <a:spcAft>
                <a:spcPts val="0"/>
              </a:spcAft>
              <a:buClr>
                <a:srgbClr val="000000"/>
              </a:buClr>
              <a:buSzPts val="1400"/>
              <a:buChar char="●"/>
            </a:pPr>
            <a:r>
              <a:rPr lang="en"/>
              <a:t>SSD Model Test Images with Occlusion</a:t>
            </a:r>
            <a:endParaRPr/>
          </a:p>
          <a:p>
            <a:pPr indent="-317500" lvl="0" marL="457200" rtl="0" algn="l">
              <a:lnSpc>
                <a:spcPct val="150000"/>
              </a:lnSpc>
              <a:spcBef>
                <a:spcPts val="0"/>
              </a:spcBef>
              <a:spcAft>
                <a:spcPts val="0"/>
              </a:spcAft>
              <a:buClr>
                <a:srgbClr val="000000"/>
              </a:buClr>
              <a:buSzPts val="1400"/>
              <a:buChar char="●"/>
            </a:pPr>
            <a:r>
              <a:rPr lang="en"/>
              <a:t>Faster RCNN : Test Image with Occlusion</a:t>
            </a:r>
            <a:endParaRPr/>
          </a:p>
          <a:p>
            <a:pPr indent="0" lvl="0" marL="457200" rtl="0" algn="l">
              <a:spcBef>
                <a:spcPts val="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3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- 1</a:t>
            </a:r>
            <a:endParaRPr/>
          </a:p>
        </p:txBody>
      </p:sp>
      <p:pic>
        <p:nvPicPr>
          <p:cNvPr id="403" name="Google Shape;403;p33"/>
          <p:cNvPicPr preferRelativeResize="0"/>
          <p:nvPr/>
        </p:nvPicPr>
        <p:blipFill rotWithShape="1">
          <a:blip r:embed="rId3">
            <a:alphaModFix/>
          </a:blip>
          <a:srcRect b="-3241" l="0" r="0" t="0"/>
          <a:stretch/>
        </p:blipFill>
        <p:spPr>
          <a:xfrm>
            <a:off x="152400" y="1750275"/>
            <a:ext cx="4235800" cy="2910125"/>
          </a:xfrm>
          <a:prstGeom prst="rect">
            <a:avLst/>
          </a:prstGeom>
          <a:noFill/>
          <a:ln>
            <a:noFill/>
          </a:ln>
        </p:spPr>
      </p:pic>
      <p:pic>
        <p:nvPicPr>
          <p:cNvPr id="404" name="Google Shape;404;p33"/>
          <p:cNvPicPr preferRelativeResize="0"/>
          <p:nvPr/>
        </p:nvPicPr>
        <p:blipFill>
          <a:blip r:embed="rId4">
            <a:alphaModFix/>
          </a:blip>
          <a:stretch>
            <a:fillRect/>
          </a:stretch>
        </p:blipFill>
        <p:spPr>
          <a:xfrm>
            <a:off x="4540600" y="1750275"/>
            <a:ext cx="4159650" cy="27680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p34"/>
          <p:cNvSpPr txBox="1"/>
          <p:nvPr>
            <p:ph type="title"/>
          </p:nvPr>
        </p:nvSpPr>
        <p:spPr>
          <a:xfrm>
            <a:off x="1303800" y="667225"/>
            <a:ext cx="2154000" cy="56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- 2</a:t>
            </a:r>
            <a:endParaRPr/>
          </a:p>
        </p:txBody>
      </p:sp>
      <p:sp>
        <p:nvSpPr>
          <p:cNvPr id="410" name="Google Shape;410;p3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11" name="Google Shape;411;p34"/>
          <p:cNvPicPr preferRelativeResize="0"/>
          <p:nvPr/>
        </p:nvPicPr>
        <p:blipFill>
          <a:blip r:embed="rId3">
            <a:alphaModFix/>
          </a:blip>
          <a:stretch>
            <a:fillRect/>
          </a:stretch>
        </p:blipFill>
        <p:spPr>
          <a:xfrm>
            <a:off x="4479200" y="1534512"/>
            <a:ext cx="4595977" cy="3452674"/>
          </a:xfrm>
          <a:prstGeom prst="rect">
            <a:avLst/>
          </a:prstGeom>
          <a:noFill/>
          <a:ln>
            <a:noFill/>
          </a:ln>
        </p:spPr>
      </p:pic>
      <p:pic>
        <p:nvPicPr>
          <p:cNvPr id="412" name="Google Shape;412;p34"/>
          <p:cNvPicPr preferRelativeResize="0"/>
          <p:nvPr/>
        </p:nvPicPr>
        <p:blipFill>
          <a:blip r:embed="rId4">
            <a:alphaModFix/>
          </a:blip>
          <a:stretch>
            <a:fillRect/>
          </a:stretch>
        </p:blipFill>
        <p:spPr>
          <a:xfrm>
            <a:off x="110950" y="1534500"/>
            <a:ext cx="4193601" cy="34526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3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Faster R-CNN</a:t>
            </a:r>
            <a:endParaRPr/>
          </a:p>
        </p:txBody>
      </p:sp>
      <p:sp>
        <p:nvSpPr>
          <p:cNvPr id="418" name="Google Shape;418;p35"/>
          <p:cNvSpPr txBox="1"/>
          <p:nvPr/>
        </p:nvSpPr>
        <p:spPr>
          <a:xfrm>
            <a:off x="827550" y="1368325"/>
            <a:ext cx="4465500" cy="2090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50000"/>
              </a:lnSpc>
              <a:spcBef>
                <a:spcPts val="0"/>
              </a:spcBef>
              <a:spcAft>
                <a:spcPts val="0"/>
              </a:spcAft>
              <a:buClr>
                <a:srgbClr val="000000"/>
              </a:buClr>
              <a:buSzPts val="1400"/>
              <a:buFont typeface="Nunito"/>
              <a:buChar char="●"/>
            </a:pPr>
            <a:r>
              <a:rPr lang="en" sz="1300">
                <a:solidFill>
                  <a:schemeClr val="dk2"/>
                </a:solidFill>
                <a:latin typeface="Nunito"/>
                <a:ea typeface="Nunito"/>
                <a:cs typeface="Nunito"/>
                <a:sym typeface="Nunito"/>
              </a:rPr>
              <a:t>Faster R-CNN is a sliding window-based approach </a:t>
            </a:r>
            <a:endParaRPr sz="1300">
              <a:solidFill>
                <a:schemeClr val="dk2"/>
              </a:solidFill>
              <a:latin typeface="Nunito"/>
              <a:ea typeface="Nunito"/>
              <a:cs typeface="Nunito"/>
              <a:sym typeface="Nunito"/>
            </a:endParaRPr>
          </a:p>
          <a:p>
            <a:pPr indent="-317500" lvl="0" marL="457200" marR="0" rtl="0" algn="l">
              <a:lnSpc>
                <a:spcPct val="150000"/>
              </a:lnSpc>
              <a:spcBef>
                <a:spcPts val="0"/>
              </a:spcBef>
              <a:spcAft>
                <a:spcPts val="0"/>
              </a:spcAft>
              <a:buClr>
                <a:srgbClr val="000000"/>
              </a:buClr>
              <a:buSzPts val="1400"/>
              <a:buFont typeface="Nunito"/>
              <a:buChar char="●"/>
            </a:pPr>
            <a:r>
              <a:rPr lang="en" sz="1300">
                <a:solidFill>
                  <a:schemeClr val="dk2"/>
                </a:solidFill>
                <a:latin typeface="Nunito"/>
                <a:ea typeface="Nunito"/>
                <a:cs typeface="Nunito"/>
                <a:sym typeface="Nunito"/>
              </a:rPr>
              <a:t>It has a dedicated region proposal network followed by max-pooling and a classifier to classify the object in the proposed region. </a:t>
            </a:r>
            <a:endParaRPr sz="1300">
              <a:solidFill>
                <a:schemeClr val="dk2"/>
              </a:solidFill>
              <a:latin typeface="Nunito"/>
              <a:ea typeface="Nunito"/>
              <a:cs typeface="Nunito"/>
              <a:sym typeface="Nunito"/>
            </a:endParaRPr>
          </a:p>
        </p:txBody>
      </p:sp>
      <p:pic>
        <p:nvPicPr>
          <p:cNvPr id="419" name="Google Shape;419;p35"/>
          <p:cNvPicPr preferRelativeResize="0"/>
          <p:nvPr/>
        </p:nvPicPr>
        <p:blipFill>
          <a:blip r:embed="rId3">
            <a:alphaModFix/>
          </a:blip>
          <a:stretch>
            <a:fillRect/>
          </a:stretch>
        </p:blipFill>
        <p:spPr>
          <a:xfrm>
            <a:off x="5448925" y="145438"/>
            <a:ext cx="3453100" cy="49980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3" name="Shape 423"/>
        <p:cNvGrpSpPr/>
        <p:nvPr/>
      </p:nvGrpSpPr>
      <p:grpSpPr>
        <a:xfrm>
          <a:off x="0" y="0"/>
          <a:ext cx="0" cy="0"/>
          <a:chOff x="0" y="0"/>
          <a:chExt cx="0" cy="0"/>
        </a:xfrm>
      </p:grpSpPr>
      <p:sp>
        <p:nvSpPr>
          <p:cNvPr id="424" name="Google Shape;424;p3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Work</a:t>
            </a:r>
            <a:endParaRPr/>
          </a:p>
        </p:txBody>
      </p:sp>
      <p:sp>
        <p:nvSpPr>
          <p:cNvPr id="425" name="Google Shape;425;p36"/>
          <p:cNvSpPr txBox="1"/>
          <p:nvPr>
            <p:ph idx="1" type="body"/>
          </p:nvPr>
        </p:nvSpPr>
        <p:spPr>
          <a:xfrm>
            <a:off x="1213675" y="1228050"/>
            <a:ext cx="7030500" cy="2893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SSD with repulsion loss is facing</a:t>
            </a:r>
            <a:r>
              <a:rPr lang="en"/>
              <a:t> issues while detecting objects that are too close even after applying repulsion loss and at times fails to detect objects that are too small.</a:t>
            </a:r>
            <a:endParaRPr/>
          </a:p>
          <a:p>
            <a:pPr indent="-311150" lvl="0" marL="457200" rtl="0" algn="l">
              <a:spcBef>
                <a:spcPts val="1000"/>
              </a:spcBef>
              <a:spcAft>
                <a:spcPts val="0"/>
              </a:spcAft>
              <a:buSzPts val="1300"/>
              <a:buChar char="●"/>
            </a:pPr>
            <a:r>
              <a:rPr lang="en"/>
              <a:t>As the next steps, we plan on using Faster R-CNN as the object detector with repulsion loss and compare the accuracy with that of the SSD based network.</a:t>
            </a:r>
            <a:endParaRPr/>
          </a:p>
          <a:p>
            <a:pPr indent="-311150" lvl="0" marL="457200" rtl="0" algn="l">
              <a:spcBef>
                <a:spcPts val="1000"/>
              </a:spcBef>
              <a:spcAft>
                <a:spcPts val="1000"/>
              </a:spcAft>
              <a:buSzPts val="1300"/>
              <a:buChar char="●"/>
            </a:pPr>
            <a:r>
              <a:rPr lang="en"/>
              <a:t>Other than this we also plan on utilizing other regression-based loss functions such as soft margin loss and hinge embedding loss, different types of optimizers to update the weights such as Adagrad, AdaDelta, RMSProp, NAG, Adam and various types of decaying learning rates such as time-based decay and step decay.</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9" name="Shape 429"/>
        <p:cNvGrpSpPr/>
        <p:nvPr/>
      </p:nvGrpSpPr>
      <p:grpSpPr>
        <a:xfrm>
          <a:off x="0" y="0"/>
          <a:ext cx="0" cy="0"/>
          <a:chOff x="0" y="0"/>
          <a:chExt cx="0" cy="0"/>
        </a:xfrm>
      </p:grpSpPr>
      <p:sp>
        <p:nvSpPr>
          <p:cNvPr id="430" name="Google Shape;430;p37"/>
          <p:cNvSpPr txBox="1"/>
          <p:nvPr>
            <p:ph idx="1" type="body"/>
          </p:nvPr>
        </p:nvSpPr>
        <p:spPr>
          <a:xfrm>
            <a:off x="878150" y="1343750"/>
            <a:ext cx="7959000" cy="2933400"/>
          </a:xfrm>
          <a:prstGeom prst="rect">
            <a:avLst/>
          </a:prstGeom>
        </p:spPr>
        <p:txBody>
          <a:bodyPr anchorCtr="0" anchor="ctr" bIns="91425" lIns="91425" spcFirstLastPara="1" rIns="91425" wrap="square" tIns="91425">
            <a:noAutofit/>
          </a:bodyPr>
          <a:lstStyle/>
          <a:p>
            <a:pPr indent="-311150" lvl="0" marL="457200" rtl="0" algn="l">
              <a:lnSpc>
                <a:spcPct val="100000"/>
              </a:lnSpc>
              <a:spcBef>
                <a:spcPts val="0"/>
              </a:spcBef>
              <a:spcAft>
                <a:spcPts val="0"/>
              </a:spcAft>
              <a:buClr>
                <a:srgbClr val="000000"/>
              </a:buClr>
              <a:buSzPts val="1300"/>
              <a:buChar char="●"/>
            </a:pPr>
            <a:r>
              <a:rPr lang="en">
                <a:solidFill>
                  <a:srgbClr val="000000"/>
                </a:solidFill>
              </a:rPr>
              <a:t>Repulsion Loss: Detecting Pedestrians in a Crowd : </a:t>
            </a:r>
            <a:r>
              <a:rPr lang="en" u="sng">
                <a:solidFill>
                  <a:schemeClr val="hlink"/>
                </a:solidFill>
                <a:hlinkClick r:id="rId3"/>
              </a:rPr>
              <a:t>https://arxiv.org/pdf/1711.07752v2.pdf</a:t>
            </a:r>
            <a:endParaRPr>
              <a:solidFill>
                <a:srgbClr val="000000"/>
              </a:solidFill>
            </a:endParaRPr>
          </a:p>
          <a:p>
            <a:pPr indent="-311150" lvl="0" marL="457200" rtl="0" algn="l">
              <a:lnSpc>
                <a:spcPct val="100000"/>
              </a:lnSpc>
              <a:spcBef>
                <a:spcPts val="0"/>
              </a:spcBef>
              <a:spcAft>
                <a:spcPts val="0"/>
              </a:spcAft>
              <a:buSzPts val="1300"/>
              <a:buChar char="●"/>
            </a:pPr>
            <a:r>
              <a:rPr lang="en" u="sng">
                <a:solidFill>
                  <a:schemeClr val="hlink"/>
                </a:solidFill>
                <a:hlinkClick r:id="rId4"/>
              </a:rPr>
              <a:t>https://github.com/bailvwangzi/repulsion_loss_ssd</a:t>
            </a:r>
            <a:endParaRPr>
              <a:solidFill>
                <a:srgbClr val="000000"/>
              </a:solidFill>
            </a:endParaRPr>
          </a:p>
          <a:p>
            <a:pPr indent="-311150" lvl="0" marL="457200" rtl="0" algn="l">
              <a:lnSpc>
                <a:spcPct val="100000"/>
              </a:lnSpc>
              <a:spcBef>
                <a:spcPts val="0"/>
              </a:spcBef>
              <a:spcAft>
                <a:spcPts val="0"/>
              </a:spcAft>
              <a:buSzPts val="1300"/>
              <a:buChar char="●"/>
            </a:pPr>
            <a:r>
              <a:rPr lang="en">
                <a:solidFill>
                  <a:srgbClr val="000000"/>
                </a:solidFill>
              </a:rPr>
              <a:t>Faster R-CNN (link</a:t>
            </a:r>
            <a:r>
              <a:rPr lang="en" u="sng">
                <a:solidFill>
                  <a:schemeClr val="hlink"/>
                </a:solidFill>
              </a:rPr>
              <a:t>: </a:t>
            </a:r>
            <a:r>
              <a:rPr lang="en" u="sng">
                <a:solidFill>
                  <a:schemeClr val="hlink"/>
                </a:solidFill>
                <a:hlinkClick r:id="rId5"/>
              </a:rPr>
              <a:t>https://arxiv.org/abs/1506.01497</a:t>
            </a:r>
            <a:r>
              <a:rPr lang="en" u="sng">
                <a:solidFill>
                  <a:schemeClr val="hlink"/>
                </a:solidFill>
              </a:rPr>
              <a:t>)</a:t>
            </a:r>
            <a:endParaRPr u="sng">
              <a:solidFill>
                <a:schemeClr val="hlink"/>
              </a:solidFill>
            </a:endParaRPr>
          </a:p>
          <a:p>
            <a:pPr indent="-311150" lvl="0" marL="457200" rtl="0" algn="l">
              <a:lnSpc>
                <a:spcPct val="100000"/>
              </a:lnSpc>
              <a:spcBef>
                <a:spcPts val="0"/>
              </a:spcBef>
              <a:spcAft>
                <a:spcPts val="0"/>
              </a:spcAft>
              <a:buSzPts val="1300"/>
              <a:buChar char="●"/>
            </a:pPr>
            <a:r>
              <a:rPr lang="en" u="sng">
                <a:solidFill>
                  <a:schemeClr val="hlink"/>
                </a:solidFill>
                <a:hlinkClick r:id="rId6"/>
              </a:rPr>
              <a:t>https://towardsdatascience.com/learning-rate-schedules-and-adaptive-learning-rate-methods-for-deep-learning-2c8f433990d1</a:t>
            </a:r>
            <a:endParaRPr/>
          </a:p>
          <a:p>
            <a:pPr indent="-311150" lvl="0" marL="457200" rtl="0" algn="l">
              <a:lnSpc>
                <a:spcPct val="100000"/>
              </a:lnSpc>
              <a:spcBef>
                <a:spcPts val="0"/>
              </a:spcBef>
              <a:spcAft>
                <a:spcPts val="0"/>
              </a:spcAft>
              <a:buSzPts val="1300"/>
              <a:buChar char="●"/>
            </a:pPr>
            <a:r>
              <a:rPr lang="en" u="sng">
                <a:solidFill>
                  <a:schemeClr val="hlink"/>
                </a:solidFill>
                <a:hlinkClick r:id="rId7"/>
              </a:rPr>
              <a:t>https://medium.com/datadriveninvestor/overview-of-different-optimizers-for-neural-networks-e0ed119440c3</a:t>
            </a:r>
            <a:endParaRPr/>
          </a:p>
          <a:p>
            <a:pPr indent="-311150" lvl="0" marL="457200" rtl="0" algn="l">
              <a:lnSpc>
                <a:spcPct val="100000"/>
              </a:lnSpc>
              <a:spcBef>
                <a:spcPts val="0"/>
              </a:spcBef>
              <a:spcAft>
                <a:spcPts val="0"/>
              </a:spcAft>
              <a:buSzPts val="1300"/>
              <a:buChar char="●"/>
            </a:pPr>
            <a:r>
              <a:rPr lang="en" u="sng">
                <a:solidFill>
                  <a:schemeClr val="hlink"/>
                </a:solidFill>
                <a:hlinkClick r:id="rId8"/>
              </a:rPr>
              <a:t>https://medium.com/@jonathan_hui/what-do-we-learn-from-single-shot-object-detectors-ssd-yolo-fpn-focal-loss-3888677c5f4d</a:t>
            </a:r>
            <a:endParaRPr/>
          </a:p>
          <a:p>
            <a:pPr indent="-311150" lvl="0" marL="457200" rtl="0" algn="l">
              <a:lnSpc>
                <a:spcPct val="100000"/>
              </a:lnSpc>
              <a:spcBef>
                <a:spcPts val="0"/>
              </a:spcBef>
              <a:spcAft>
                <a:spcPts val="0"/>
              </a:spcAft>
              <a:buSzPts val="1300"/>
              <a:buChar char="●"/>
            </a:pPr>
            <a:r>
              <a:rPr lang="en" u="sng">
                <a:solidFill>
                  <a:schemeClr val="hlink"/>
                </a:solidFill>
                <a:hlinkClick r:id="rId9"/>
              </a:rPr>
              <a:t>https://medium.com/@jonathan_hui/object-detection-speed-and-accuracy-comparison-faster-r-cnn-r-fcn-ssd-and-yolo-5425656ae359</a:t>
            </a:r>
            <a:endParaRPr/>
          </a:p>
          <a:p>
            <a:pPr indent="-311150" lvl="0" marL="457200" rtl="0" algn="l">
              <a:lnSpc>
                <a:spcPct val="100000"/>
              </a:lnSpc>
              <a:spcBef>
                <a:spcPts val="0"/>
              </a:spcBef>
              <a:spcAft>
                <a:spcPts val="0"/>
              </a:spcAft>
              <a:buSzPts val="1300"/>
              <a:buChar char="●"/>
            </a:pPr>
            <a:r>
              <a:rPr lang="en" u="sng">
                <a:solidFill>
                  <a:schemeClr val="hlink"/>
                </a:solidFill>
                <a:hlinkClick r:id="rId10"/>
              </a:rPr>
              <a:t>https://towardsdatascience.com/breaking-down-mean-average-precision-map-ae462f623a52</a:t>
            </a:r>
            <a:endParaRPr/>
          </a:p>
          <a:p>
            <a:pPr indent="-311150" lvl="0" marL="457200" rtl="0" algn="l">
              <a:lnSpc>
                <a:spcPct val="100000"/>
              </a:lnSpc>
              <a:spcBef>
                <a:spcPts val="0"/>
              </a:spcBef>
              <a:spcAft>
                <a:spcPts val="0"/>
              </a:spcAft>
              <a:buSzPts val="1300"/>
              <a:buChar char="●"/>
            </a:pPr>
            <a:r>
              <a:rPr lang="en" u="sng">
                <a:solidFill>
                  <a:schemeClr val="hlink"/>
                </a:solidFill>
                <a:hlinkClick r:id="rId11"/>
              </a:rPr>
              <a:t>https://medium.com/@smallfishbigsea/faster-r-cnn-explained-864d4fb7e3f8</a:t>
            </a:r>
            <a:r>
              <a:rPr lang="en"/>
              <a:t> </a:t>
            </a:r>
            <a:endParaRPr/>
          </a:p>
        </p:txBody>
      </p:sp>
      <p:sp>
        <p:nvSpPr>
          <p:cNvPr id="431" name="Google Shape;431;p37"/>
          <p:cNvSpPr txBox="1"/>
          <p:nvPr>
            <p:ph type="title"/>
          </p:nvPr>
        </p:nvSpPr>
        <p:spPr>
          <a:xfrm>
            <a:off x="1303800" y="598575"/>
            <a:ext cx="7030500" cy="50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Idea of the Project</a:t>
            </a:r>
            <a:endParaRPr/>
          </a:p>
        </p:txBody>
      </p:sp>
      <p:sp>
        <p:nvSpPr>
          <p:cNvPr id="290" name="Google Shape;290;p15"/>
          <p:cNvSpPr txBox="1"/>
          <p:nvPr>
            <p:ph idx="1" type="body"/>
          </p:nvPr>
        </p:nvSpPr>
        <p:spPr>
          <a:xfrm>
            <a:off x="975025" y="1261800"/>
            <a:ext cx="6292800" cy="2507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The approaches that we reviewed for last milestone:</a:t>
            </a:r>
            <a:endParaRPr/>
          </a:p>
          <a:p>
            <a:pPr indent="-298450" lvl="1" marL="914400" rtl="0" algn="l">
              <a:spcBef>
                <a:spcPts val="0"/>
              </a:spcBef>
              <a:spcAft>
                <a:spcPts val="0"/>
              </a:spcAft>
              <a:buSzPts val="1100"/>
              <a:buChar char="○"/>
            </a:pPr>
            <a:r>
              <a:rPr lang="en"/>
              <a:t>Center and Scale Prediction</a:t>
            </a:r>
            <a:endParaRPr/>
          </a:p>
          <a:p>
            <a:pPr indent="-298450" lvl="1" marL="914400" rtl="0" algn="l">
              <a:spcBef>
                <a:spcPts val="0"/>
              </a:spcBef>
              <a:spcAft>
                <a:spcPts val="0"/>
              </a:spcAft>
              <a:buSzPts val="1100"/>
              <a:buChar char="○"/>
            </a:pPr>
            <a:r>
              <a:rPr lang="en"/>
              <a:t>Objects as Points</a:t>
            </a:r>
            <a:endParaRPr/>
          </a:p>
          <a:p>
            <a:pPr indent="-298450" lvl="1" marL="914400" rtl="0" algn="l">
              <a:spcBef>
                <a:spcPts val="0"/>
              </a:spcBef>
              <a:spcAft>
                <a:spcPts val="0"/>
              </a:spcAft>
              <a:buSzPts val="1100"/>
              <a:buChar char="○"/>
            </a:pPr>
            <a:r>
              <a:rPr lang="en"/>
              <a:t>Repulsion Loss</a:t>
            </a:r>
            <a:endParaRPr/>
          </a:p>
          <a:p>
            <a:pPr indent="-298450" lvl="1" marL="914400" rtl="0" algn="l">
              <a:spcBef>
                <a:spcPts val="0"/>
              </a:spcBef>
              <a:spcAft>
                <a:spcPts val="0"/>
              </a:spcAft>
              <a:buSzPts val="1100"/>
              <a:buChar char="○"/>
            </a:pPr>
            <a:r>
              <a:rPr lang="en"/>
              <a:t>Part-Level CNN for Pedestrian Detection Using Saliency and Boundary Box Alignment</a:t>
            </a:r>
            <a:endParaRPr/>
          </a:p>
          <a:p>
            <a:pPr indent="-311150" lvl="0" marL="457200" rtl="0" algn="l">
              <a:spcBef>
                <a:spcPts val="1000"/>
              </a:spcBef>
              <a:spcAft>
                <a:spcPts val="0"/>
              </a:spcAft>
              <a:buSzPts val="1300"/>
              <a:buChar char="●"/>
            </a:pPr>
            <a:r>
              <a:rPr lang="en"/>
              <a:t>We chose to move forward with Repulsion Loss as our project. </a:t>
            </a:r>
            <a:endParaRPr/>
          </a:p>
          <a:p>
            <a:pPr indent="-311150" lvl="0" marL="457200" rtl="0" algn="l">
              <a:spcBef>
                <a:spcPts val="0"/>
              </a:spcBef>
              <a:spcAft>
                <a:spcPts val="0"/>
              </a:spcAft>
              <a:buSzPts val="1300"/>
              <a:buChar char="●"/>
            </a:pPr>
            <a:r>
              <a:rPr lang="en"/>
              <a:t>We found that Faster RCNN has a better accuracy and we want to try to see the effects of repulsion loss as its loss function. </a:t>
            </a:r>
            <a:endParaRPr/>
          </a:p>
          <a:p>
            <a:pPr indent="-311150" lvl="0" marL="457200" rtl="0" algn="l">
              <a:spcBef>
                <a:spcPts val="0"/>
              </a:spcBef>
              <a:spcAft>
                <a:spcPts val="0"/>
              </a:spcAft>
              <a:buSzPts val="1300"/>
              <a:buChar char="●"/>
            </a:pPr>
            <a:r>
              <a:rPr lang="en"/>
              <a:t>Our aim is to improve the accuracy of pedestrian detection using Faster RCNN and repulsion loss.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Recap: Repulsion Loss</a:t>
            </a:r>
            <a:endParaRPr/>
          </a:p>
        </p:txBody>
      </p:sp>
      <p:sp>
        <p:nvSpPr>
          <p:cNvPr id="296" name="Google Shape;296;p16"/>
          <p:cNvSpPr txBox="1"/>
          <p:nvPr>
            <p:ph idx="1" type="body"/>
          </p:nvPr>
        </p:nvSpPr>
        <p:spPr>
          <a:xfrm>
            <a:off x="861350" y="1441075"/>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The idea of repulsion comes from the attraction and repulsion properties of magnets.</a:t>
            </a:r>
            <a:endParaRPr/>
          </a:p>
          <a:p>
            <a:pPr indent="-311150" lvl="0" marL="457200" rtl="0" algn="l">
              <a:spcBef>
                <a:spcPts val="0"/>
              </a:spcBef>
              <a:spcAft>
                <a:spcPts val="0"/>
              </a:spcAft>
              <a:buSzPts val="1300"/>
              <a:buChar char="●"/>
            </a:pPr>
            <a:r>
              <a:rPr lang="en"/>
              <a:t>The predicted bounding boxes and ground truth act as magnets attracting each other.</a:t>
            </a:r>
            <a:endParaRPr/>
          </a:p>
          <a:p>
            <a:pPr indent="-311150" lvl="0" marL="457200" rtl="0" algn="l">
              <a:spcBef>
                <a:spcPts val="0"/>
              </a:spcBef>
              <a:spcAft>
                <a:spcPts val="0"/>
              </a:spcAft>
              <a:buSzPts val="1300"/>
              <a:buChar char="●"/>
            </a:pPr>
            <a:r>
              <a:rPr lang="en"/>
              <a:t>All of the predicted boxes together act as magnets that are trying to repel each other.</a:t>
            </a:r>
            <a:endParaRPr/>
          </a:p>
          <a:p>
            <a:pPr indent="-311150" lvl="0" marL="457200" rtl="0" algn="l">
              <a:spcBef>
                <a:spcPts val="0"/>
              </a:spcBef>
              <a:spcAft>
                <a:spcPts val="0"/>
              </a:spcAft>
              <a:buSzPts val="1300"/>
              <a:buChar char="●"/>
            </a:pPr>
            <a:r>
              <a:rPr lang="en"/>
              <a:t>Repulsion Loss is given by the formula </a:t>
            </a:r>
            <a:endParaRPr/>
          </a:p>
          <a:p>
            <a:pPr indent="0" lvl="0" marL="1828800" rtl="0" algn="l">
              <a:spcBef>
                <a:spcPts val="1600"/>
              </a:spcBef>
              <a:spcAft>
                <a:spcPts val="0"/>
              </a:spcAft>
              <a:buNone/>
            </a:pPr>
            <a:r>
              <a:rPr lang="en" sz="1600"/>
              <a:t>L = L</a:t>
            </a:r>
            <a:r>
              <a:rPr baseline="-25000" lang="en" sz="1600"/>
              <a:t>Attr</a:t>
            </a:r>
            <a:r>
              <a:rPr lang="en" sz="1600"/>
              <a:t> + α∗L</a:t>
            </a:r>
            <a:r>
              <a:rPr baseline="-25000" lang="en" sz="1600"/>
              <a:t>RepGT</a:t>
            </a:r>
            <a:r>
              <a:rPr lang="en" sz="1600"/>
              <a:t> + β ∗L</a:t>
            </a:r>
            <a:r>
              <a:rPr baseline="-25000" lang="en" sz="1600"/>
              <a:t>RepBox</a:t>
            </a:r>
            <a:endParaRPr baseline="-25000" sz="1600"/>
          </a:p>
          <a:p>
            <a:pPr indent="-311150" lvl="0" marL="1828800" rtl="0" algn="l">
              <a:spcBef>
                <a:spcPts val="1600"/>
              </a:spcBef>
              <a:spcAft>
                <a:spcPts val="0"/>
              </a:spcAft>
              <a:buSzPts val="1300"/>
              <a:buChar char="➔"/>
            </a:pPr>
            <a:r>
              <a:rPr lang="en"/>
              <a:t>L</a:t>
            </a:r>
            <a:r>
              <a:rPr baseline="-25000" lang="en"/>
              <a:t>Attr </a:t>
            </a:r>
            <a:r>
              <a:rPr lang="en"/>
              <a:t>is the attraction term.</a:t>
            </a:r>
            <a:endParaRPr/>
          </a:p>
          <a:p>
            <a:pPr indent="-311150" lvl="0" marL="1828800" rtl="0" algn="l">
              <a:spcBef>
                <a:spcPts val="0"/>
              </a:spcBef>
              <a:spcAft>
                <a:spcPts val="0"/>
              </a:spcAft>
              <a:buSzPts val="1300"/>
              <a:buChar char="➔"/>
            </a:pPr>
            <a:r>
              <a:rPr lang="en"/>
              <a:t>L</a:t>
            </a:r>
            <a:r>
              <a:rPr baseline="-25000" lang="en"/>
              <a:t>RepGT </a:t>
            </a:r>
            <a:r>
              <a:rPr lang="en"/>
              <a:t>and L</a:t>
            </a:r>
            <a:r>
              <a:rPr baseline="-25000" lang="en"/>
              <a:t>RepBox </a:t>
            </a:r>
            <a:r>
              <a:rPr lang="en"/>
              <a:t>are the repulsion terms.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Flow of Execution</a:t>
            </a:r>
            <a:endParaRPr/>
          </a:p>
        </p:txBody>
      </p:sp>
      <p:pic>
        <p:nvPicPr>
          <p:cNvPr id="302" name="Google Shape;302;p17"/>
          <p:cNvPicPr preferRelativeResize="0"/>
          <p:nvPr/>
        </p:nvPicPr>
        <p:blipFill>
          <a:blip r:embed="rId3">
            <a:alphaModFix/>
          </a:blip>
          <a:stretch>
            <a:fillRect/>
          </a:stretch>
        </p:blipFill>
        <p:spPr>
          <a:xfrm>
            <a:off x="1756750" y="1409075"/>
            <a:ext cx="5440300" cy="2889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18"/>
          <p:cNvSpPr txBox="1"/>
          <p:nvPr>
            <p:ph type="title"/>
          </p:nvPr>
        </p:nvSpPr>
        <p:spPr>
          <a:xfrm>
            <a:off x="1190425" y="732600"/>
            <a:ext cx="7030500" cy="57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 Specs :</a:t>
            </a:r>
            <a:endParaRPr/>
          </a:p>
        </p:txBody>
      </p:sp>
      <p:sp>
        <p:nvSpPr>
          <p:cNvPr id="308" name="Google Shape;308;p18"/>
          <p:cNvSpPr txBox="1"/>
          <p:nvPr>
            <p:ph idx="1" type="body"/>
          </p:nvPr>
        </p:nvSpPr>
        <p:spPr>
          <a:xfrm>
            <a:off x="835825" y="1303200"/>
            <a:ext cx="6804900" cy="3768900"/>
          </a:xfrm>
          <a:prstGeom prst="rect">
            <a:avLst/>
          </a:prstGeom>
        </p:spPr>
        <p:txBody>
          <a:bodyPr anchorCtr="0" anchor="t" bIns="91425" lIns="91425" spcFirstLastPara="1" rIns="91425" wrap="square" tIns="91425">
            <a:noAutofit/>
          </a:bodyPr>
          <a:lstStyle/>
          <a:p>
            <a:pPr indent="-311150" lvl="0" marL="457200" marR="0" rtl="0" algn="l">
              <a:lnSpc>
                <a:spcPct val="115000"/>
              </a:lnSpc>
              <a:spcBef>
                <a:spcPts val="0"/>
              </a:spcBef>
              <a:spcAft>
                <a:spcPts val="0"/>
              </a:spcAft>
              <a:buSzPts val="1300"/>
              <a:buChar char="●"/>
            </a:pPr>
            <a:r>
              <a:rPr lang="en"/>
              <a:t>Technical Specs :</a:t>
            </a:r>
            <a:endParaRPr/>
          </a:p>
          <a:p>
            <a:pPr indent="-298450" lvl="1" marL="914400" marR="0" rtl="0" algn="l">
              <a:lnSpc>
                <a:spcPct val="115000"/>
              </a:lnSpc>
              <a:spcBef>
                <a:spcPts val="0"/>
              </a:spcBef>
              <a:spcAft>
                <a:spcPts val="0"/>
              </a:spcAft>
              <a:buSzPts val="1100"/>
              <a:buChar char="○"/>
            </a:pPr>
            <a:r>
              <a:rPr lang="en"/>
              <a:t>GPU : Tesla K80</a:t>
            </a:r>
            <a:endParaRPr/>
          </a:p>
          <a:p>
            <a:pPr indent="-298450" lvl="1" marL="914400" marR="0" rtl="0" algn="l">
              <a:lnSpc>
                <a:spcPct val="115000"/>
              </a:lnSpc>
              <a:spcBef>
                <a:spcPts val="0"/>
              </a:spcBef>
              <a:spcAft>
                <a:spcPts val="0"/>
              </a:spcAft>
              <a:buSzPts val="1100"/>
              <a:buChar char="○"/>
            </a:pPr>
            <a:r>
              <a:rPr lang="en"/>
              <a:t>PyTorch : 0.3.1</a:t>
            </a:r>
            <a:endParaRPr/>
          </a:p>
          <a:p>
            <a:pPr indent="-298450" lvl="1" marL="914400" marR="0" rtl="0" algn="l">
              <a:lnSpc>
                <a:spcPct val="115000"/>
              </a:lnSpc>
              <a:spcBef>
                <a:spcPts val="0"/>
              </a:spcBef>
              <a:spcAft>
                <a:spcPts val="0"/>
              </a:spcAft>
              <a:buSzPts val="1100"/>
              <a:buChar char="○"/>
            </a:pPr>
            <a:r>
              <a:rPr lang="en"/>
              <a:t>Torch Vision : 0.2.0</a:t>
            </a:r>
            <a:endParaRPr/>
          </a:p>
          <a:p>
            <a:pPr indent="-311150" lvl="0" marL="457200" marR="0" rtl="0" algn="l">
              <a:lnSpc>
                <a:spcPct val="115000"/>
              </a:lnSpc>
              <a:spcBef>
                <a:spcPts val="0"/>
              </a:spcBef>
              <a:spcAft>
                <a:spcPts val="0"/>
              </a:spcAft>
              <a:buSzPts val="1300"/>
              <a:buChar char="●"/>
            </a:pPr>
            <a:r>
              <a:rPr lang="en"/>
              <a:t>Data Set :</a:t>
            </a:r>
            <a:endParaRPr/>
          </a:p>
          <a:p>
            <a:pPr indent="-298450" lvl="1" marL="914400" marR="0" rtl="0" algn="l">
              <a:lnSpc>
                <a:spcPct val="115000"/>
              </a:lnSpc>
              <a:spcBef>
                <a:spcPts val="0"/>
              </a:spcBef>
              <a:spcAft>
                <a:spcPts val="0"/>
              </a:spcAft>
              <a:buSzPts val="1100"/>
              <a:buChar char="○"/>
            </a:pPr>
            <a:r>
              <a:rPr lang="en"/>
              <a:t>VOC 2007</a:t>
            </a:r>
            <a:endParaRPr/>
          </a:p>
          <a:p>
            <a:pPr indent="-298450" lvl="1" marL="914400" marR="0" rtl="0" algn="l">
              <a:lnSpc>
                <a:spcPct val="115000"/>
              </a:lnSpc>
              <a:spcBef>
                <a:spcPts val="0"/>
              </a:spcBef>
              <a:spcAft>
                <a:spcPts val="0"/>
              </a:spcAft>
              <a:buSzPts val="1100"/>
              <a:buChar char="○"/>
            </a:pPr>
            <a:r>
              <a:rPr lang="en"/>
              <a:t>VOC 2012</a:t>
            </a:r>
            <a:endParaRPr/>
          </a:p>
          <a:p>
            <a:pPr indent="-311150" lvl="0" marL="457200" marR="0" rtl="0" algn="l">
              <a:lnSpc>
                <a:spcPct val="115000"/>
              </a:lnSpc>
              <a:spcBef>
                <a:spcPts val="0"/>
              </a:spcBef>
              <a:spcAft>
                <a:spcPts val="0"/>
              </a:spcAft>
              <a:buSzPts val="1300"/>
              <a:buChar char="●"/>
            </a:pPr>
            <a:r>
              <a:rPr lang="en"/>
              <a:t>Weights:</a:t>
            </a:r>
            <a:endParaRPr/>
          </a:p>
          <a:p>
            <a:pPr indent="-298450" lvl="1" marL="914400" marR="0" rtl="0" algn="l">
              <a:lnSpc>
                <a:spcPct val="115000"/>
              </a:lnSpc>
              <a:spcBef>
                <a:spcPts val="0"/>
              </a:spcBef>
              <a:spcAft>
                <a:spcPts val="0"/>
              </a:spcAft>
              <a:buSzPts val="1100"/>
              <a:buChar char="○"/>
            </a:pPr>
            <a:r>
              <a:rPr lang="en"/>
              <a:t>fc-reduced </a:t>
            </a:r>
            <a:r>
              <a:rPr lang="en">
                <a:uFill>
                  <a:noFill/>
                </a:uFill>
                <a:hlinkClick r:id="rId3"/>
              </a:rPr>
              <a:t>VGG-16</a:t>
            </a:r>
            <a:r>
              <a:rPr lang="en"/>
              <a:t> PyTorch base network weights.</a:t>
            </a:r>
            <a:endParaRPr/>
          </a:p>
          <a:p>
            <a:pPr indent="-311150" lvl="0" marL="457200" marR="0" rtl="0" algn="l">
              <a:lnSpc>
                <a:spcPct val="115000"/>
              </a:lnSpc>
              <a:spcBef>
                <a:spcPts val="0"/>
              </a:spcBef>
              <a:spcAft>
                <a:spcPts val="0"/>
              </a:spcAft>
              <a:buSzPts val="1300"/>
              <a:buChar char="●"/>
            </a:pPr>
            <a:r>
              <a:rPr lang="en"/>
              <a:t>Pre-trained SSD network for detection :</a:t>
            </a:r>
            <a:endParaRPr/>
          </a:p>
          <a:p>
            <a:pPr indent="-298450" lvl="1" marL="914400" marR="0" rtl="0" algn="l">
              <a:lnSpc>
                <a:spcPct val="115000"/>
              </a:lnSpc>
              <a:spcBef>
                <a:spcPts val="0"/>
              </a:spcBef>
              <a:spcAft>
                <a:spcPts val="0"/>
              </a:spcAft>
              <a:buSzPts val="1100"/>
              <a:buChar char="○"/>
            </a:pPr>
            <a:r>
              <a:rPr lang="en"/>
              <a:t>SSD300 trained on VOC0712 (newest PyTorch weights)</a:t>
            </a:r>
            <a:endParaRPr/>
          </a:p>
          <a:p>
            <a:pPr indent="-311150" lvl="0" marL="457200" marR="0" rtl="0" algn="l">
              <a:lnSpc>
                <a:spcPct val="115000"/>
              </a:lnSpc>
              <a:spcBef>
                <a:spcPts val="0"/>
              </a:spcBef>
              <a:spcAft>
                <a:spcPts val="0"/>
              </a:spcAft>
              <a:buSzPts val="1300"/>
              <a:buChar char="●"/>
            </a:pPr>
            <a:r>
              <a:rPr lang="en"/>
              <a:t>Total classes : 21</a:t>
            </a:r>
            <a:endParaRPr/>
          </a:p>
          <a:p>
            <a:pPr indent="-298450" lvl="1" marL="914400" marR="0" rtl="0" algn="l">
              <a:lnSpc>
                <a:spcPct val="115000"/>
              </a:lnSpc>
              <a:spcBef>
                <a:spcPts val="0"/>
              </a:spcBef>
              <a:spcAft>
                <a:spcPts val="0"/>
              </a:spcAft>
              <a:buSzPts val="1100"/>
              <a:buChar char="○"/>
            </a:pPr>
            <a:r>
              <a:rPr lang="en"/>
              <a:t>Person, Bird, Bicycle, Horse, etc.</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19"/>
          <p:cNvSpPr txBox="1"/>
          <p:nvPr>
            <p:ph type="title"/>
          </p:nvPr>
        </p:nvSpPr>
        <p:spPr>
          <a:xfrm>
            <a:off x="1139750" y="674225"/>
            <a:ext cx="7030500" cy="42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XML Annotations</a:t>
            </a:r>
            <a:endParaRPr/>
          </a:p>
        </p:txBody>
      </p:sp>
      <p:pic>
        <p:nvPicPr>
          <p:cNvPr id="314" name="Google Shape;314;p19"/>
          <p:cNvPicPr preferRelativeResize="0"/>
          <p:nvPr/>
        </p:nvPicPr>
        <p:blipFill>
          <a:blip r:embed="rId3">
            <a:alphaModFix/>
          </a:blip>
          <a:stretch>
            <a:fillRect/>
          </a:stretch>
        </p:blipFill>
        <p:spPr>
          <a:xfrm>
            <a:off x="5129150" y="320000"/>
            <a:ext cx="3736276" cy="4579751"/>
          </a:xfrm>
          <a:prstGeom prst="rect">
            <a:avLst/>
          </a:prstGeom>
          <a:noFill/>
          <a:ln>
            <a:noFill/>
          </a:ln>
          <a:effectLst>
            <a:outerShdw blurRad="57150" rotWithShape="0" algn="bl" dir="5400000" dist="19050">
              <a:srgbClr val="000000">
                <a:alpha val="50000"/>
              </a:srgbClr>
            </a:outerShdw>
          </a:effectLst>
        </p:spPr>
      </p:pic>
      <p:pic>
        <p:nvPicPr>
          <p:cNvPr id="315" name="Google Shape;315;p19"/>
          <p:cNvPicPr preferRelativeResize="0"/>
          <p:nvPr/>
        </p:nvPicPr>
        <p:blipFill>
          <a:blip r:embed="rId4">
            <a:alphaModFix/>
          </a:blip>
          <a:stretch>
            <a:fillRect/>
          </a:stretch>
        </p:blipFill>
        <p:spPr>
          <a:xfrm>
            <a:off x="649950" y="1665400"/>
            <a:ext cx="3770775" cy="3036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20"/>
          <p:cNvSpPr txBox="1"/>
          <p:nvPr>
            <p:ph type="title"/>
          </p:nvPr>
        </p:nvSpPr>
        <p:spPr>
          <a:xfrm>
            <a:off x="1303800" y="741150"/>
            <a:ext cx="7030500" cy="4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a:t>
            </a:r>
            <a:endParaRPr/>
          </a:p>
        </p:txBody>
      </p:sp>
      <p:sp>
        <p:nvSpPr>
          <p:cNvPr id="321" name="Google Shape;321;p20"/>
          <p:cNvSpPr txBox="1"/>
          <p:nvPr>
            <p:ph idx="1" type="body"/>
          </p:nvPr>
        </p:nvSpPr>
        <p:spPr>
          <a:xfrm>
            <a:off x="1303800" y="1597225"/>
            <a:ext cx="7030500" cy="1629900"/>
          </a:xfrm>
          <a:prstGeom prst="rect">
            <a:avLst/>
          </a:prstGeom>
        </p:spPr>
        <p:txBody>
          <a:bodyPr anchorCtr="0" anchor="t" bIns="91425" lIns="171450" spcFirstLastPara="1" rIns="91425" wrap="square" tIns="91425">
            <a:noAutofit/>
          </a:bodyPr>
          <a:lstStyle/>
          <a:p>
            <a:pPr indent="-311150" lvl="0" marL="457200" marR="0" rtl="0" algn="l">
              <a:lnSpc>
                <a:spcPct val="115000"/>
              </a:lnSpc>
              <a:spcBef>
                <a:spcPts val="0"/>
              </a:spcBef>
              <a:spcAft>
                <a:spcPts val="0"/>
              </a:spcAft>
              <a:buSzPts val="1300"/>
              <a:buChar char="●"/>
            </a:pPr>
            <a:r>
              <a:rPr lang="en"/>
              <a:t>The model currently supports only VOC and COCO dataset.  </a:t>
            </a:r>
            <a:endParaRPr/>
          </a:p>
          <a:p>
            <a:pPr indent="-311150" lvl="0" marL="457200" marR="0" rtl="0" algn="l">
              <a:lnSpc>
                <a:spcPct val="115000"/>
              </a:lnSpc>
              <a:spcBef>
                <a:spcPts val="0"/>
              </a:spcBef>
              <a:spcAft>
                <a:spcPts val="0"/>
              </a:spcAft>
              <a:buSzPts val="1300"/>
              <a:buChar char="●"/>
            </a:pPr>
            <a:r>
              <a:rPr lang="en"/>
              <a:t>Train VOC dataset:  9,963 images containing 24,640 annotated objects.</a:t>
            </a:r>
            <a:endParaRPr/>
          </a:p>
          <a:p>
            <a:pPr indent="-311150" lvl="0" marL="457200" marR="0" rtl="0" algn="l">
              <a:lnSpc>
                <a:spcPct val="115000"/>
              </a:lnSpc>
              <a:spcBef>
                <a:spcPts val="0"/>
              </a:spcBef>
              <a:spcAft>
                <a:spcPts val="0"/>
              </a:spcAft>
              <a:buSzPts val="1300"/>
              <a:buChar char="●"/>
            </a:pPr>
            <a:r>
              <a:rPr lang="en"/>
              <a:t>To train SSD using the train script simply specify the parameters listed in </a:t>
            </a:r>
            <a:r>
              <a:rPr b="1" lang="en"/>
              <a:t>train.py</a:t>
            </a:r>
            <a:r>
              <a:rPr lang="en"/>
              <a:t> as a flag or manually change them.</a:t>
            </a:r>
            <a:endParaRPr/>
          </a:p>
          <a:p>
            <a:pPr indent="-311150" lvl="0" marL="457200" marR="0" rtl="0" algn="l">
              <a:lnSpc>
                <a:spcPct val="115000"/>
              </a:lnSpc>
              <a:spcBef>
                <a:spcPts val="0"/>
              </a:spcBef>
              <a:spcAft>
                <a:spcPts val="0"/>
              </a:spcAft>
              <a:buSzPts val="1300"/>
              <a:buChar char="●"/>
            </a:pPr>
            <a:r>
              <a:rPr lang="en"/>
              <a:t>Before starting the training phase, parameters like batch size, weight decay, momentum, gamma and learning rate are set otherwise default values are used. </a:t>
            </a:r>
            <a:endParaRPr/>
          </a:p>
          <a:p>
            <a:pPr indent="0" lvl="0" marL="457200" marR="0" rtl="0" algn="l">
              <a:lnSpc>
                <a:spcPct val="115000"/>
              </a:lnSpc>
              <a:spcBef>
                <a:spcPts val="1600"/>
              </a:spcBef>
              <a:spcAft>
                <a:spcPts val="1600"/>
              </a:spcAft>
              <a:buNone/>
            </a:pPr>
            <a:r>
              <a:t/>
            </a:r>
            <a:endParaRPr/>
          </a:p>
        </p:txBody>
      </p:sp>
      <p:sp>
        <p:nvSpPr>
          <p:cNvPr id="322" name="Google Shape;322;p20"/>
          <p:cNvSpPr txBox="1"/>
          <p:nvPr>
            <p:ph idx="1" type="body"/>
          </p:nvPr>
        </p:nvSpPr>
        <p:spPr>
          <a:xfrm>
            <a:off x="1788000" y="3227125"/>
            <a:ext cx="6062100" cy="1761600"/>
          </a:xfrm>
          <a:prstGeom prst="rect">
            <a:avLst/>
          </a:prstGeom>
        </p:spPr>
        <p:txBody>
          <a:bodyPr anchorCtr="0" anchor="t" bIns="91425" lIns="91425" spcFirstLastPara="1" rIns="91425" wrap="square" tIns="91425">
            <a:noAutofit/>
          </a:bodyPr>
          <a:lstStyle/>
          <a:p>
            <a:pPr indent="-285750" lvl="0" marL="457200" rtl="0" algn="l">
              <a:lnSpc>
                <a:spcPct val="100000"/>
              </a:lnSpc>
              <a:spcBef>
                <a:spcPts val="0"/>
              </a:spcBef>
              <a:spcAft>
                <a:spcPts val="0"/>
              </a:spcAft>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ssd_net = build_ssd(</a:t>
            </a:r>
            <a:r>
              <a:rPr b="1" lang="en" sz="900">
                <a:solidFill>
                  <a:srgbClr val="008000"/>
                </a:solidFill>
                <a:highlight>
                  <a:srgbClr val="FFFFFF"/>
                </a:highlight>
                <a:latin typeface="Times New Roman"/>
                <a:ea typeface="Times New Roman"/>
                <a:cs typeface="Times New Roman"/>
                <a:sym typeface="Times New Roman"/>
              </a:rPr>
              <a:t>'train'</a:t>
            </a:r>
            <a:r>
              <a:rPr lang="en" sz="900">
                <a:solidFill>
                  <a:srgbClr val="000000"/>
                </a:solidFill>
                <a:highlight>
                  <a:srgbClr val="FFFFFF"/>
                </a:highlight>
                <a:latin typeface="Times New Roman"/>
                <a:ea typeface="Times New Roman"/>
                <a:cs typeface="Times New Roman"/>
                <a:sym typeface="Times New Roman"/>
              </a:rPr>
              <a:t>, cfg[</a:t>
            </a:r>
            <a:r>
              <a:rPr b="1" lang="en" sz="900">
                <a:solidFill>
                  <a:srgbClr val="008000"/>
                </a:solidFill>
                <a:highlight>
                  <a:srgbClr val="FFFFFF"/>
                </a:highlight>
                <a:latin typeface="Times New Roman"/>
                <a:ea typeface="Times New Roman"/>
                <a:cs typeface="Times New Roman"/>
                <a:sym typeface="Times New Roman"/>
              </a:rPr>
              <a:t>'min_dim'</a:t>
            </a:r>
            <a:r>
              <a:rPr lang="en" sz="900">
                <a:solidFill>
                  <a:srgbClr val="000000"/>
                </a:solidFill>
                <a:highlight>
                  <a:srgbClr val="FFFFFF"/>
                </a:highlight>
                <a:latin typeface="Times New Roman"/>
                <a:ea typeface="Times New Roman"/>
                <a:cs typeface="Times New Roman"/>
                <a:sym typeface="Times New Roman"/>
              </a:rPr>
              <a:t>], cfg[</a:t>
            </a:r>
            <a:r>
              <a:rPr b="1" lang="en" sz="900">
                <a:solidFill>
                  <a:srgbClr val="008000"/>
                </a:solidFill>
                <a:highlight>
                  <a:srgbClr val="FFFFFF"/>
                </a:highlight>
                <a:latin typeface="Times New Roman"/>
                <a:ea typeface="Times New Roman"/>
                <a:cs typeface="Times New Roman"/>
                <a:sym typeface="Times New Roman"/>
              </a:rPr>
              <a:t>'num_classes'</a:t>
            </a:r>
            <a:r>
              <a:rPr lang="en" sz="900">
                <a:solidFill>
                  <a:srgbClr val="000000"/>
                </a:solidFill>
                <a:highlight>
                  <a:srgbClr val="FFFFFF"/>
                </a:highlight>
                <a:latin typeface="Times New Roman"/>
                <a:ea typeface="Times New Roman"/>
                <a:cs typeface="Times New Roman"/>
                <a:sym typeface="Times New Roman"/>
              </a:rPr>
              <a:t>])</a:t>
            </a:r>
            <a:endParaRPr sz="900">
              <a:solidFill>
                <a:srgbClr val="000000"/>
              </a:solidFill>
              <a:highlight>
                <a:srgbClr val="FFFFFF"/>
              </a:highlight>
              <a:latin typeface="Times New Roman"/>
              <a:ea typeface="Times New Roman"/>
              <a:cs typeface="Times New Roman"/>
              <a:sym typeface="Times New Roman"/>
            </a:endParaRPr>
          </a:p>
          <a:p>
            <a:pPr indent="-285750" lvl="0" marL="457200" rtl="0" algn="l">
              <a:lnSpc>
                <a:spcPct val="100000"/>
              </a:lnSpc>
              <a:spcBef>
                <a:spcPts val="0"/>
              </a:spcBef>
              <a:spcAft>
                <a:spcPts val="0"/>
              </a:spcAft>
              <a:buClr>
                <a:srgbClr val="000000"/>
              </a:buClr>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ssd_net.vgg.load_state_dict(vgg_weights)</a:t>
            </a:r>
            <a:endParaRPr sz="900">
              <a:solidFill>
                <a:srgbClr val="000000"/>
              </a:solidFill>
              <a:highlight>
                <a:srgbClr val="FFFFFF"/>
              </a:highlight>
              <a:latin typeface="Times New Roman"/>
              <a:ea typeface="Times New Roman"/>
              <a:cs typeface="Times New Roman"/>
              <a:sym typeface="Times New Roman"/>
            </a:endParaRPr>
          </a:p>
          <a:p>
            <a:pPr indent="-285750" lvl="0" marL="457200" rtl="0" algn="l">
              <a:lnSpc>
                <a:spcPct val="100000"/>
              </a:lnSpc>
              <a:spcBef>
                <a:spcPts val="0"/>
              </a:spcBef>
              <a:spcAft>
                <a:spcPts val="0"/>
              </a:spcAft>
              <a:buClr>
                <a:srgbClr val="000000"/>
              </a:buClr>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optimizer = optim.SGD(net.parameters(), </a:t>
            </a:r>
            <a:r>
              <a:rPr lang="en" sz="900">
                <a:solidFill>
                  <a:srgbClr val="660099"/>
                </a:solidFill>
                <a:highlight>
                  <a:srgbClr val="FFFFFF"/>
                </a:highlight>
                <a:latin typeface="Times New Roman"/>
                <a:ea typeface="Times New Roman"/>
                <a:cs typeface="Times New Roman"/>
                <a:sym typeface="Times New Roman"/>
              </a:rPr>
              <a:t>lr</a:t>
            </a:r>
            <a:r>
              <a:rPr lang="en" sz="900">
                <a:solidFill>
                  <a:srgbClr val="000000"/>
                </a:solidFill>
                <a:highlight>
                  <a:srgbClr val="FFFFFF"/>
                </a:highlight>
                <a:latin typeface="Times New Roman"/>
                <a:ea typeface="Times New Roman"/>
                <a:cs typeface="Times New Roman"/>
                <a:sym typeface="Times New Roman"/>
              </a:rPr>
              <a:t>=args.lr, </a:t>
            </a:r>
            <a:r>
              <a:rPr lang="en" sz="900">
                <a:solidFill>
                  <a:srgbClr val="660099"/>
                </a:solidFill>
                <a:highlight>
                  <a:srgbClr val="FFFFFF"/>
                </a:highlight>
                <a:latin typeface="Times New Roman"/>
                <a:ea typeface="Times New Roman"/>
                <a:cs typeface="Times New Roman"/>
                <a:sym typeface="Times New Roman"/>
              </a:rPr>
              <a:t>momentum</a:t>
            </a:r>
            <a:r>
              <a:rPr lang="en" sz="900">
                <a:solidFill>
                  <a:srgbClr val="000000"/>
                </a:solidFill>
                <a:highlight>
                  <a:srgbClr val="FFFFFF"/>
                </a:highlight>
                <a:latin typeface="Times New Roman"/>
                <a:ea typeface="Times New Roman"/>
                <a:cs typeface="Times New Roman"/>
                <a:sym typeface="Times New Roman"/>
              </a:rPr>
              <a:t>=args.momentum, </a:t>
            </a:r>
            <a:r>
              <a:rPr lang="en" sz="900">
                <a:solidFill>
                  <a:srgbClr val="660099"/>
                </a:solidFill>
                <a:highlight>
                  <a:srgbClr val="FFFFFF"/>
                </a:highlight>
                <a:latin typeface="Times New Roman"/>
                <a:ea typeface="Times New Roman"/>
                <a:cs typeface="Times New Roman"/>
                <a:sym typeface="Times New Roman"/>
              </a:rPr>
              <a:t>weight_decay</a:t>
            </a:r>
            <a:r>
              <a:rPr lang="en" sz="900">
                <a:solidFill>
                  <a:srgbClr val="000000"/>
                </a:solidFill>
                <a:highlight>
                  <a:srgbClr val="FFFFFF"/>
                </a:highlight>
                <a:latin typeface="Times New Roman"/>
                <a:ea typeface="Times New Roman"/>
                <a:cs typeface="Times New Roman"/>
                <a:sym typeface="Times New Roman"/>
              </a:rPr>
              <a:t>=args.weight_decay)</a:t>
            </a:r>
            <a:endParaRPr sz="900">
              <a:solidFill>
                <a:srgbClr val="000000"/>
              </a:solidFill>
              <a:highlight>
                <a:srgbClr val="FFFFFF"/>
              </a:highlight>
              <a:latin typeface="Times New Roman"/>
              <a:ea typeface="Times New Roman"/>
              <a:cs typeface="Times New Roman"/>
              <a:sym typeface="Times New Roman"/>
            </a:endParaRPr>
          </a:p>
          <a:p>
            <a:pPr indent="-285750" lvl="0" marL="457200" rtl="0" algn="l">
              <a:lnSpc>
                <a:spcPct val="100000"/>
              </a:lnSpc>
              <a:spcBef>
                <a:spcPts val="0"/>
              </a:spcBef>
              <a:spcAft>
                <a:spcPts val="0"/>
              </a:spcAft>
              <a:buClr>
                <a:srgbClr val="000000"/>
              </a:buClr>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criterion = MultiBoxLoss(cfg[</a:t>
            </a:r>
            <a:r>
              <a:rPr b="1" lang="en" sz="900">
                <a:solidFill>
                  <a:srgbClr val="008000"/>
                </a:solidFill>
                <a:highlight>
                  <a:srgbClr val="FFFFFF"/>
                </a:highlight>
                <a:latin typeface="Times New Roman"/>
                <a:ea typeface="Times New Roman"/>
                <a:cs typeface="Times New Roman"/>
                <a:sym typeface="Times New Roman"/>
              </a:rPr>
              <a:t>'num_classes'</a:t>
            </a:r>
            <a:r>
              <a:rPr lang="en" sz="900">
                <a:solidFill>
                  <a:srgbClr val="000000"/>
                </a:solidFill>
                <a:highlight>
                  <a:srgbClr val="FFFFFF"/>
                </a:highlight>
                <a:latin typeface="Times New Roman"/>
                <a:ea typeface="Times New Roman"/>
                <a:cs typeface="Times New Roman"/>
                <a:sym typeface="Times New Roman"/>
              </a:rPr>
              <a:t>], </a:t>
            </a:r>
            <a:r>
              <a:rPr lang="en" sz="900">
                <a:solidFill>
                  <a:srgbClr val="0000FF"/>
                </a:solidFill>
                <a:highlight>
                  <a:srgbClr val="FFFFFF"/>
                </a:highlight>
                <a:latin typeface="Times New Roman"/>
                <a:ea typeface="Times New Roman"/>
                <a:cs typeface="Times New Roman"/>
                <a:sym typeface="Times New Roman"/>
              </a:rPr>
              <a:t>0.5</a:t>
            </a:r>
            <a:r>
              <a:rPr lang="en" sz="900">
                <a:solidFill>
                  <a:srgbClr val="000000"/>
                </a:solidFill>
                <a:highlight>
                  <a:srgbClr val="FFFFFF"/>
                </a:highlight>
                <a:latin typeface="Times New Roman"/>
                <a:ea typeface="Times New Roman"/>
                <a:cs typeface="Times New Roman"/>
                <a:sym typeface="Times New Roman"/>
              </a:rPr>
              <a:t>, </a:t>
            </a:r>
            <a:r>
              <a:rPr lang="en" sz="900">
                <a:solidFill>
                  <a:srgbClr val="000080"/>
                </a:solidFill>
                <a:highlight>
                  <a:srgbClr val="FFFFFF"/>
                </a:highlight>
                <a:latin typeface="Times New Roman"/>
                <a:ea typeface="Times New Roman"/>
                <a:cs typeface="Times New Roman"/>
                <a:sym typeface="Times New Roman"/>
              </a:rPr>
              <a:t>True</a:t>
            </a:r>
            <a:r>
              <a:rPr lang="en" sz="900">
                <a:solidFill>
                  <a:srgbClr val="000000"/>
                </a:solidFill>
                <a:highlight>
                  <a:srgbClr val="FFFFFF"/>
                </a:highlight>
                <a:latin typeface="Times New Roman"/>
                <a:ea typeface="Times New Roman"/>
                <a:cs typeface="Times New Roman"/>
                <a:sym typeface="Times New Roman"/>
              </a:rPr>
              <a:t>, </a:t>
            </a:r>
            <a:r>
              <a:rPr lang="en" sz="900">
                <a:solidFill>
                  <a:srgbClr val="0000FF"/>
                </a:solidFill>
                <a:highlight>
                  <a:srgbClr val="FFFFFF"/>
                </a:highlight>
                <a:latin typeface="Times New Roman"/>
                <a:ea typeface="Times New Roman"/>
                <a:cs typeface="Times New Roman"/>
                <a:sym typeface="Times New Roman"/>
              </a:rPr>
              <a:t>0</a:t>
            </a:r>
            <a:r>
              <a:rPr lang="en" sz="900">
                <a:solidFill>
                  <a:srgbClr val="000000"/>
                </a:solidFill>
                <a:highlight>
                  <a:srgbClr val="FFFFFF"/>
                </a:highlight>
                <a:latin typeface="Times New Roman"/>
                <a:ea typeface="Times New Roman"/>
                <a:cs typeface="Times New Roman"/>
                <a:sym typeface="Times New Roman"/>
              </a:rPr>
              <a:t>, </a:t>
            </a:r>
            <a:r>
              <a:rPr lang="en" sz="900">
                <a:solidFill>
                  <a:srgbClr val="000080"/>
                </a:solidFill>
                <a:highlight>
                  <a:srgbClr val="FFFFFF"/>
                </a:highlight>
                <a:latin typeface="Times New Roman"/>
                <a:ea typeface="Times New Roman"/>
                <a:cs typeface="Times New Roman"/>
                <a:sym typeface="Times New Roman"/>
              </a:rPr>
              <a:t>True</a:t>
            </a:r>
            <a:r>
              <a:rPr lang="en" sz="900">
                <a:solidFill>
                  <a:srgbClr val="000000"/>
                </a:solidFill>
                <a:highlight>
                  <a:srgbClr val="FFFFFF"/>
                </a:highlight>
                <a:latin typeface="Times New Roman"/>
                <a:ea typeface="Times New Roman"/>
                <a:cs typeface="Times New Roman"/>
                <a:sym typeface="Times New Roman"/>
              </a:rPr>
              <a:t>, </a:t>
            </a:r>
            <a:r>
              <a:rPr lang="en" sz="900">
                <a:solidFill>
                  <a:srgbClr val="0000FF"/>
                </a:solidFill>
                <a:highlight>
                  <a:srgbClr val="FFFFFF"/>
                </a:highlight>
                <a:latin typeface="Times New Roman"/>
                <a:ea typeface="Times New Roman"/>
                <a:cs typeface="Times New Roman"/>
                <a:sym typeface="Times New Roman"/>
              </a:rPr>
              <a:t>3</a:t>
            </a:r>
            <a:r>
              <a:rPr lang="en" sz="900">
                <a:solidFill>
                  <a:srgbClr val="000000"/>
                </a:solidFill>
                <a:highlight>
                  <a:srgbClr val="FFFFFF"/>
                </a:highlight>
                <a:latin typeface="Times New Roman"/>
                <a:ea typeface="Times New Roman"/>
                <a:cs typeface="Times New Roman"/>
                <a:sym typeface="Times New Roman"/>
              </a:rPr>
              <a:t>, </a:t>
            </a:r>
            <a:r>
              <a:rPr lang="en" sz="900">
                <a:solidFill>
                  <a:srgbClr val="0000FF"/>
                </a:solidFill>
                <a:highlight>
                  <a:srgbClr val="FFFFFF"/>
                </a:highlight>
                <a:latin typeface="Times New Roman"/>
                <a:ea typeface="Times New Roman"/>
                <a:cs typeface="Times New Roman"/>
                <a:sym typeface="Times New Roman"/>
              </a:rPr>
              <a:t>0.5</a:t>
            </a:r>
            <a:r>
              <a:rPr lang="en" sz="900">
                <a:solidFill>
                  <a:srgbClr val="000000"/>
                </a:solidFill>
                <a:highlight>
                  <a:srgbClr val="FFFFFF"/>
                </a:highlight>
                <a:latin typeface="Times New Roman"/>
                <a:ea typeface="Times New Roman"/>
                <a:cs typeface="Times New Roman"/>
                <a:sym typeface="Times New Roman"/>
              </a:rPr>
              <a:t>, </a:t>
            </a:r>
            <a:r>
              <a:rPr lang="en" sz="900">
                <a:solidFill>
                  <a:srgbClr val="000080"/>
                </a:solidFill>
                <a:highlight>
                  <a:srgbClr val="FFFFFF"/>
                </a:highlight>
                <a:latin typeface="Times New Roman"/>
                <a:ea typeface="Times New Roman"/>
                <a:cs typeface="Times New Roman"/>
                <a:sym typeface="Times New Roman"/>
              </a:rPr>
              <a:t>False</a:t>
            </a:r>
            <a:r>
              <a:rPr lang="en" sz="900">
                <a:solidFill>
                  <a:srgbClr val="000000"/>
                </a:solidFill>
                <a:highlight>
                  <a:srgbClr val="FFFFFF"/>
                </a:highlight>
                <a:latin typeface="Times New Roman"/>
                <a:ea typeface="Times New Roman"/>
                <a:cs typeface="Times New Roman"/>
                <a:sym typeface="Times New Roman"/>
              </a:rPr>
              <a:t>, args.cuda)</a:t>
            </a:r>
            <a:endParaRPr sz="900">
              <a:solidFill>
                <a:srgbClr val="000000"/>
              </a:solidFill>
              <a:highlight>
                <a:srgbClr val="FFFFFF"/>
              </a:highlight>
              <a:latin typeface="Times New Roman"/>
              <a:ea typeface="Times New Roman"/>
              <a:cs typeface="Times New Roman"/>
              <a:sym typeface="Times New Roman"/>
            </a:endParaRPr>
          </a:p>
          <a:p>
            <a:pPr indent="-285750" lvl="0" marL="457200" rtl="0" algn="l">
              <a:lnSpc>
                <a:spcPct val="100000"/>
              </a:lnSpc>
              <a:spcBef>
                <a:spcPts val="0"/>
              </a:spcBef>
              <a:spcAft>
                <a:spcPts val="0"/>
              </a:spcAft>
              <a:buClr>
                <a:srgbClr val="000000"/>
              </a:buClr>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Data loader</a:t>
            </a:r>
            <a:endParaRPr sz="900">
              <a:solidFill>
                <a:srgbClr val="000000"/>
              </a:solidFill>
              <a:highlight>
                <a:srgbClr val="FFFFFF"/>
              </a:highlight>
              <a:latin typeface="Times New Roman"/>
              <a:ea typeface="Times New Roman"/>
              <a:cs typeface="Times New Roman"/>
              <a:sym typeface="Times New Roman"/>
            </a:endParaRPr>
          </a:p>
          <a:p>
            <a:pPr indent="-285750" lvl="0" marL="457200" rtl="0" algn="l">
              <a:lnSpc>
                <a:spcPct val="100000"/>
              </a:lnSpc>
              <a:spcBef>
                <a:spcPts val="0"/>
              </a:spcBef>
              <a:spcAft>
                <a:spcPts val="0"/>
              </a:spcAft>
              <a:buClr>
                <a:srgbClr val="000000"/>
              </a:buClr>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Batch Iterator :</a:t>
            </a:r>
            <a:endParaRPr sz="900">
              <a:solidFill>
                <a:srgbClr val="000000"/>
              </a:solidFill>
              <a:highlight>
                <a:srgbClr val="FFFFFF"/>
              </a:highlight>
              <a:latin typeface="Times New Roman"/>
              <a:ea typeface="Times New Roman"/>
              <a:cs typeface="Times New Roman"/>
              <a:sym typeface="Times New Roman"/>
            </a:endParaRPr>
          </a:p>
          <a:p>
            <a:pPr indent="-285750" lvl="1" marL="914400" rtl="0" algn="l">
              <a:lnSpc>
                <a:spcPct val="100000"/>
              </a:lnSpc>
              <a:spcBef>
                <a:spcPts val="0"/>
              </a:spcBef>
              <a:spcAft>
                <a:spcPts val="0"/>
              </a:spcAft>
              <a:buClr>
                <a:srgbClr val="000000"/>
              </a:buClr>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adjust_learning_rate</a:t>
            </a:r>
            <a:endParaRPr sz="900">
              <a:solidFill>
                <a:srgbClr val="000000"/>
              </a:solidFill>
              <a:highlight>
                <a:srgbClr val="FFFFFF"/>
              </a:highlight>
              <a:latin typeface="Times New Roman"/>
              <a:ea typeface="Times New Roman"/>
              <a:cs typeface="Times New Roman"/>
              <a:sym typeface="Times New Roman"/>
            </a:endParaRPr>
          </a:p>
          <a:p>
            <a:pPr indent="-285750" lvl="1" marL="914400" rtl="0" algn="l">
              <a:lnSpc>
                <a:spcPct val="100000"/>
              </a:lnSpc>
              <a:spcBef>
                <a:spcPts val="0"/>
              </a:spcBef>
              <a:spcAft>
                <a:spcPts val="0"/>
              </a:spcAft>
              <a:buClr>
                <a:srgbClr val="000000"/>
              </a:buClr>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load batch of train images</a:t>
            </a:r>
            <a:endParaRPr sz="900">
              <a:solidFill>
                <a:srgbClr val="000000"/>
              </a:solidFill>
              <a:highlight>
                <a:srgbClr val="FFFFFF"/>
              </a:highlight>
              <a:latin typeface="Times New Roman"/>
              <a:ea typeface="Times New Roman"/>
              <a:cs typeface="Times New Roman"/>
              <a:sym typeface="Times New Roman"/>
            </a:endParaRPr>
          </a:p>
          <a:p>
            <a:pPr indent="-285750" lvl="1" marL="914400" rtl="0" algn="l">
              <a:lnSpc>
                <a:spcPct val="100000"/>
              </a:lnSpc>
              <a:spcBef>
                <a:spcPts val="0"/>
              </a:spcBef>
              <a:spcAft>
                <a:spcPts val="0"/>
              </a:spcAft>
              <a:buClr>
                <a:srgbClr val="000000"/>
              </a:buClr>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forward </a:t>
            </a:r>
            <a:endParaRPr sz="900">
              <a:solidFill>
                <a:srgbClr val="000000"/>
              </a:solidFill>
              <a:highlight>
                <a:srgbClr val="FFFFFF"/>
              </a:highlight>
              <a:latin typeface="Times New Roman"/>
              <a:ea typeface="Times New Roman"/>
              <a:cs typeface="Times New Roman"/>
              <a:sym typeface="Times New Roman"/>
            </a:endParaRPr>
          </a:p>
          <a:p>
            <a:pPr indent="-285750" lvl="1" marL="914400" rtl="0" algn="l">
              <a:lnSpc>
                <a:spcPct val="100000"/>
              </a:lnSpc>
              <a:spcBef>
                <a:spcPts val="0"/>
              </a:spcBef>
              <a:spcAft>
                <a:spcPts val="0"/>
              </a:spcAft>
              <a:buClr>
                <a:srgbClr val="000000"/>
              </a:buClr>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loss_l, loss_l_repul, loss_c = criterion(out, targets)</a:t>
            </a:r>
            <a:endParaRPr sz="900">
              <a:solidFill>
                <a:srgbClr val="000000"/>
              </a:solidFill>
              <a:highlight>
                <a:srgbClr val="FFFFFF"/>
              </a:highlight>
              <a:latin typeface="Times New Roman"/>
              <a:ea typeface="Times New Roman"/>
              <a:cs typeface="Times New Roman"/>
              <a:sym typeface="Times New Roman"/>
            </a:endParaRPr>
          </a:p>
          <a:p>
            <a:pPr indent="-285750" lvl="1" marL="914400" rtl="0" algn="l">
              <a:lnSpc>
                <a:spcPct val="100000"/>
              </a:lnSpc>
              <a:spcBef>
                <a:spcPts val="0"/>
              </a:spcBef>
              <a:spcAft>
                <a:spcPts val="0"/>
              </a:spcAft>
              <a:buClr>
                <a:srgbClr val="000000"/>
              </a:buClr>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loss.backward()</a:t>
            </a:r>
            <a:endParaRPr sz="900">
              <a:solidFill>
                <a:srgbClr val="000000"/>
              </a:solidFill>
              <a:highlight>
                <a:srgbClr val="FFFFFF"/>
              </a:highlight>
              <a:latin typeface="Times New Roman"/>
              <a:ea typeface="Times New Roman"/>
              <a:cs typeface="Times New Roman"/>
              <a:sym typeface="Times New Roman"/>
            </a:endParaRPr>
          </a:p>
          <a:p>
            <a:pPr indent="-285750" lvl="1" marL="914400" rtl="0" algn="l">
              <a:lnSpc>
                <a:spcPct val="100000"/>
              </a:lnSpc>
              <a:spcBef>
                <a:spcPts val="0"/>
              </a:spcBef>
              <a:spcAft>
                <a:spcPts val="0"/>
              </a:spcAft>
              <a:buClr>
                <a:srgbClr val="000000"/>
              </a:buClr>
              <a:buSzPts val="900"/>
              <a:buFont typeface="Times New Roman"/>
              <a:buChar char="○"/>
            </a:pPr>
            <a:r>
              <a:rPr lang="en" sz="900">
                <a:solidFill>
                  <a:srgbClr val="000000"/>
                </a:solidFill>
                <a:highlight>
                  <a:srgbClr val="FFFFFF"/>
                </a:highlight>
                <a:latin typeface="Times New Roman"/>
                <a:ea typeface="Times New Roman"/>
                <a:cs typeface="Times New Roman"/>
                <a:sym typeface="Times New Roman"/>
              </a:rPr>
              <a:t>optimizer.step()</a:t>
            </a:r>
            <a:endParaRPr sz="900">
              <a:solidFill>
                <a:srgbClr val="000000"/>
              </a:solidFill>
              <a:highlight>
                <a:srgbClr val="FFFFFF"/>
              </a:highlight>
              <a:latin typeface="Times New Roman"/>
              <a:ea typeface="Times New Roman"/>
              <a:cs typeface="Times New Roman"/>
              <a:sym typeface="Times New Roman"/>
            </a:endParaRPr>
          </a:p>
          <a:p>
            <a:pPr indent="0" lvl="0" marL="914400" rtl="0" algn="l">
              <a:lnSpc>
                <a:spcPct val="100000"/>
              </a:lnSpc>
              <a:spcBef>
                <a:spcPts val="0"/>
              </a:spcBef>
              <a:spcAft>
                <a:spcPts val="0"/>
              </a:spcAft>
              <a:buNone/>
            </a:pPr>
            <a:r>
              <a:t/>
            </a:r>
            <a:endParaRPr sz="900">
              <a:solidFill>
                <a:srgbClr val="000000"/>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21"/>
          <p:cNvSpPr txBox="1"/>
          <p:nvPr>
            <p:ph type="title"/>
          </p:nvPr>
        </p:nvSpPr>
        <p:spPr>
          <a:xfrm>
            <a:off x="1303800" y="598575"/>
            <a:ext cx="70305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Utility Files</a:t>
            </a:r>
            <a:endParaRPr/>
          </a:p>
        </p:txBody>
      </p:sp>
      <p:sp>
        <p:nvSpPr>
          <p:cNvPr id="328" name="Google Shape;328;p21"/>
          <p:cNvSpPr txBox="1"/>
          <p:nvPr>
            <p:ph idx="1" type="body"/>
          </p:nvPr>
        </p:nvSpPr>
        <p:spPr>
          <a:xfrm>
            <a:off x="1246450" y="1441075"/>
            <a:ext cx="7030500" cy="3057300"/>
          </a:xfrm>
          <a:prstGeom prst="rect">
            <a:avLst/>
          </a:prstGeom>
        </p:spPr>
        <p:txBody>
          <a:bodyPr anchorCtr="0" anchor="t" bIns="91425" lIns="0" spcFirstLastPara="1" rIns="91425" wrap="square" tIns="91425">
            <a:noAutofit/>
          </a:bodyPr>
          <a:lstStyle/>
          <a:p>
            <a:pPr indent="-292100" lvl="0" marL="457200" rtl="0" algn="l">
              <a:lnSpc>
                <a:spcPct val="100000"/>
              </a:lnSpc>
              <a:spcBef>
                <a:spcPts val="0"/>
              </a:spcBef>
              <a:spcAft>
                <a:spcPts val="0"/>
              </a:spcAft>
              <a:buClr>
                <a:srgbClr val="000000"/>
              </a:buClr>
              <a:buSzPts val="1000"/>
              <a:buFont typeface="Times New Roman"/>
              <a:buChar char="●"/>
            </a:pPr>
            <a:r>
              <a:rPr b="1" lang="en"/>
              <a:t>prior.py:</a:t>
            </a:r>
            <a:endParaRPr b="1"/>
          </a:p>
          <a:p>
            <a:pPr indent="0" lvl="0" marL="457200" rtl="0" algn="just">
              <a:lnSpc>
                <a:spcPct val="100000"/>
              </a:lnSpc>
              <a:spcBef>
                <a:spcPts val="0"/>
              </a:spcBef>
              <a:spcAft>
                <a:spcPts val="0"/>
              </a:spcAft>
              <a:buNone/>
            </a:pPr>
            <a:r>
              <a:rPr lang="en"/>
              <a:t>It computes the </a:t>
            </a:r>
            <a:r>
              <a:rPr b="1" lang="en"/>
              <a:t>coordinates of the prior box </a:t>
            </a:r>
            <a:r>
              <a:rPr lang="en"/>
              <a:t>in the form of center-offset for each source feature map by calculating and summing different means and returns an output with x, y coordinates for the top left and bottom right corner of the prior box.</a:t>
            </a:r>
            <a:endParaRPr/>
          </a:p>
          <a:p>
            <a:pPr indent="0" lvl="0" marL="0" rtl="0" algn="just">
              <a:lnSpc>
                <a:spcPct val="100000"/>
              </a:lnSpc>
              <a:spcBef>
                <a:spcPts val="0"/>
              </a:spcBef>
              <a:spcAft>
                <a:spcPts val="0"/>
              </a:spcAft>
              <a:buNone/>
            </a:pPr>
            <a:r>
              <a:t/>
            </a:r>
            <a:endParaRPr/>
          </a:p>
          <a:p>
            <a:pPr indent="-292100" lvl="0" marL="457200" rtl="0" algn="just">
              <a:lnSpc>
                <a:spcPct val="100000"/>
              </a:lnSpc>
              <a:spcBef>
                <a:spcPts val="1000"/>
              </a:spcBef>
              <a:spcAft>
                <a:spcPts val="0"/>
              </a:spcAft>
              <a:buClr>
                <a:srgbClr val="000000"/>
              </a:buClr>
              <a:buSzPts val="1000"/>
              <a:buFont typeface="Times New Roman"/>
              <a:buChar char="●"/>
            </a:pPr>
            <a:r>
              <a:rPr b="1" lang="en"/>
              <a:t>detection.py:</a:t>
            </a:r>
            <a:endParaRPr b="1"/>
          </a:p>
          <a:p>
            <a:pPr indent="0" lvl="0" marL="457200" rtl="0" algn="just">
              <a:lnSpc>
                <a:spcPct val="100000"/>
              </a:lnSpc>
              <a:spcBef>
                <a:spcPts val="0"/>
              </a:spcBef>
              <a:spcAft>
                <a:spcPts val="0"/>
              </a:spcAft>
              <a:buNone/>
            </a:pPr>
            <a:r>
              <a:rPr lang="en"/>
              <a:t>This is the final layer of SSD and is called during testing. It decodes </a:t>
            </a:r>
            <a:r>
              <a:rPr b="1" lang="en"/>
              <a:t>location predictions</a:t>
            </a:r>
            <a:r>
              <a:rPr lang="en"/>
              <a:t> and </a:t>
            </a:r>
            <a:r>
              <a:rPr b="1" lang="en"/>
              <a:t>applies non-maximum suppression(NMS)</a:t>
            </a:r>
            <a:r>
              <a:rPr lang="en"/>
              <a:t> based on threshold to a top k number of output predictions for both confidence scores and locations.</a:t>
            </a:r>
            <a:endParaRPr/>
          </a:p>
          <a:p>
            <a:pPr indent="0" lvl="0" marL="0" rtl="0" algn="l">
              <a:lnSpc>
                <a:spcPct val="100000"/>
              </a:lnSpc>
              <a:spcBef>
                <a:spcPts val="0"/>
              </a:spcBef>
              <a:spcAft>
                <a:spcPts val="0"/>
              </a:spcAft>
              <a:buNone/>
            </a:pPr>
            <a:r>
              <a:t/>
            </a:r>
            <a:endParaRPr/>
          </a:p>
          <a:p>
            <a:pPr indent="-292100" lvl="0" marL="457200" rtl="0" algn="l">
              <a:lnSpc>
                <a:spcPct val="100000"/>
              </a:lnSpc>
              <a:spcBef>
                <a:spcPts val="1000"/>
              </a:spcBef>
              <a:spcAft>
                <a:spcPts val="0"/>
              </a:spcAft>
              <a:buClr>
                <a:srgbClr val="000000"/>
              </a:buClr>
              <a:buSzPts val="1000"/>
              <a:buFont typeface="Libre Baskerville"/>
              <a:buChar char="●"/>
            </a:pPr>
            <a:r>
              <a:rPr b="1" lang="en"/>
              <a:t>repulsion_loss.py:</a:t>
            </a:r>
            <a:r>
              <a:rPr lang="en"/>
              <a:t> </a:t>
            </a:r>
            <a:endParaRPr/>
          </a:p>
          <a:p>
            <a:pPr indent="0" lvl="0" marL="457200" rtl="0" algn="l">
              <a:lnSpc>
                <a:spcPct val="100000"/>
              </a:lnSpc>
              <a:spcBef>
                <a:spcPts val="0"/>
              </a:spcBef>
              <a:spcAft>
                <a:spcPts val="0"/>
              </a:spcAft>
              <a:buNone/>
            </a:pPr>
            <a:r>
              <a:rPr lang="en"/>
              <a:t>It calculates the repulsion loss as </a:t>
            </a:r>
            <a:r>
              <a:rPr b="1" lang="en"/>
              <a:t>the sum over IoG values</a:t>
            </a:r>
            <a:r>
              <a:rPr lang="en"/>
              <a:t> using location data, ground truth data, and prior data.</a:t>
            </a:r>
            <a:endParaRPr/>
          </a:p>
          <a:p>
            <a:pPr indent="0" lvl="0" marL="0" rtl="0" algn="l">
              <a:spcBef>
                <a:spcPts val="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